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58" r:id="rId2"/>
    <p:sldId id="319" r:id="rId3"/>
    <p:sldId id="316" r:id="rId4"/>
    <p:sldId id="320" r:id="rId5"/>
    <p:sldId id="321" r:id="rId6"/>
    <p:sldId id="322" r:id="rId7"/>
    <p:sldId id="323" r:id="rId8"/>
    <p:sldId id="324" r:id="rId9"/>
    <p:sldId id="325"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6" r:id="rId27"/>
    <p:sldId id="343" r:id="rId28"/>
    <p:sldId id="345" r:id="rId29"/>
    <p:sldId id="344"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297" r:id="rId83"/>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4" orient="horz" pos="1649" userDrawn="1">
          <p15:clr>
            <a:srgbClr val="A4A3A4"/>
          </p15:clr>
        </p15:guide>
        <p15:guide id="7" orient="horz" pos="1756" userDrawn="1">
          <p15:clr>
            <a:srgbClr val="A4A3A4"/>
          </p15:clr>
        </p15:guide>
        <p15:guide id="8" orient="horz" pos="3117" userDrawn="1">
          <p15:clr>
            <a:srgbClr val="A4A3A4"/>
          </p15:clr>
        </p15:guide>
        <p15:guide id="9" orient="horz" pos="2985" userDrawn="1">
          <p15:clr>
            <a:srgbClr val="A4A3A4"/>
          </p15:clr>
        </p15:guide>
        <p15:guide id="10" orient="horz" pos="2845" userDrawn="1">
          <p15:clr>
            <a:srgbClr val="A4A3A4"/>
          </p15:clr>
        </p15:guide>
        <p15:guide id="11"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4C41"/>
    <a:srgbClr val="009051"/>
    <a:srgbClr val="008F00"/>
    <a:srgbClr val="FF40FF"/>
    <a:srgbClr val="FF85FF"/>
    <a:srgbClr val="0432FF"/>
    <a:srgbClr val="FFAA79"/>
    <a:srgbClr val="00FDFF"/>
    <a:srgbClr val="F88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0" autoAdjust="0"/>
    <p:restoredTop sz="94215" autoAdjust="0"/>
  </p:normalViewPr>
  <p:slideViewPr>
    <p:cSldViewPr snapToGrid="0" snapToObjects="1">
      <p:cViewPr varScale="1">
        <p:scale>
          <a:sx n="152" d="100"/>
          <a:sy n="152" d="100"/>
        </p:scale>
        <p:origin x="184" y="192"/>
      </p:cViewPr>
      <p:guideLst>
        <p:guide orient="horz" pos="1552"/>
        <p:guide orient="horz" pos="1649"/>
        <p:guide orient="horz" pos="1756"/>
        <p:guide orient="horz" pos="3117"/>
        <p:guide orient="horz" pos="2985"/>
        <p:guide orient="horz" pos="2845"/>
        <p:guide pos="2160"/>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9/14/22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82014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30964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385320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400842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26755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073654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53223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0395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277052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5510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7031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11159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268066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67872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8836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229666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62235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32981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256633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304349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133598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1008588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1102530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387468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350039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421685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1077365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4208842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140342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410958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405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3653833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2065260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7007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506760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837899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1700169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2883278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2991323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2550395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4695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341087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712208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312211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2283011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1836058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166902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236422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4014634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2860666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1042867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209257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252798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384582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300223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118952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1884695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3844168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3842003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4258085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2267761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646384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340353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701372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812189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30967947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2864115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1520146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2722443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2097521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4102931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194790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1116158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1622516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1975420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1319681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3588173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887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151965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09,14,15,16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Sep 09,14,15,16 2022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CS21003/CS21203 / Algorithms - I | Trees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Sep 09,14,15,16 2022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Sep 09,14,15,16 2022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Sep 09,14,15,16 2022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09,14,15,16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Sep 09,14,15,16 2022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Sep 09,14,15,16 2022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CS21003/CS21203 / Algorithms - I | Trees</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(CS29003/203)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2022,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Trees</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Edge: An edge is a connecting link between two nodes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tree composed of N nodes has N - 1 edges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25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5599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Parent: A parent node is the direct predecessor of another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Child: A child is a node which is the direct descendant of another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In a tree, all the nodes except the root are child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7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a:no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Descendent/Ancestor: Nodes connected by more than one edge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descendant node is also known as </a:t>
            </a:r>
            <a:r>
              <a:rPr lang="en-US" sz="1600" dirty="0" err="1"/>
              <a:t>subchild</a:t>
            </a: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76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w="19050">
            <a:noFill/>
          </a:ln>
        </p:spPr>
        <p:style>
          <a:lnRef idx="1">
            <a:schemeClr val="accent1"/>
          </a:lnRef>
          <a:fillRef idx="0">
            <a:schemeClr val="accent1"/>
          </a:fillRef>
          <a:effectRef idx="0">
            <a:schemeClr val="accent1"/>
          </a:effectRef>
          <a:fontRef idx="minor">
            <a:schemeClr val="tx1"/>
          </a:fontRef>
        </p:style>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Sibling: Siblings are all the nodes descending from the same parent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Tree>
    <p:extLst>
      <p:ext uri="{BB962C8B-B14F-4D97-AF65-F5344CB8AC3E}">
        <p14:creationId xmlns:p14="http://schemas.microsoft.com/office/powerpoint/2010/main" val="116765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Leaf: A leaf node is a node which has no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Also called external, outer or terminal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9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6473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Internal Node: An internal node is a node which has at least one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Opposite of leaf node and also called inner or branch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Degree: The degree of a node is the number of its children</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leaf node has always degree 0</a:t>
            </a:r>
          </a:p>
          <a:p>
            <a:pPr>
              <a:lnSpc>
                <a:spcPts val="1700"/>
              </a:lnSpc>
              <a:spcBef>
                <a:spcPts val="200"/>
              </a:spcBef>
              <a:spcAft>
                <a:spcPts val="200"/>
              </a:spcAft>
            </a:pPr>
            <a:r>
              <a:rPr lang="en-US" sz="1600" dirty="0"/>
              <a:t>The degree of a tree is the maximum degree of any of its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2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74428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Level: The level of a node is one greater than the level of its parent with level of the root node being 0</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10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926013"/>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350457"/>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355539"/>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3074779"/>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3080928"/>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3080928"/>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3081187"/>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3083168"/>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815590"/>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800381"/>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799078"/>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27880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27880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774068"/>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774068"/>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774068"/>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77406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77406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499223"/>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499223"/>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499223"/>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3CE432-0335-8116-B669-95439C1CC3C1}"/>
              </a:ext>
            </a:extLst>
          </p:cNvPr>
          <p:cNvSpPr txBox="1"/>
          <p:nvPr/>
        </p:nvSpPr>
        <p:spPr>
          <a:xfrm>
            <a:off x="4974283" y="1898841"/>
            <a:ext cx="763542" cy="372409"/>
          </a:xfrm>
          <a:prstGeom prst="rect">
            <a:avLst/>
          </a:prstGeom>
          <a:noFill/>
        </p:spPr>
        <p:txBody>
          <a:bodyPr wrap="none" rtlCol="0">
            <a:spAutoFit/>
          </a:bodyPr>
          <a:lstStyle/>
          <a:p>
            <a:r>
              <a:rPr lang="en-US" sz="1600" dirty="0"/>
              <a:t>Level 0</a:t>
            </a:r>
          </a:p>
        </p:txBody>
      </p:sp>
      <p:sp>
        <p:nvSpPr>
          <p:cNvPr id="9" name="TextBox 8">
            <a:extLst>
              <a:ext uri="{FF2B5EF4-FFF2-40B4-BE49-F238E27FC236}">
                <a16:creationId xmlns:a16="http://schemas.microsoft.com/office/drawing/2014/main" id="{CA37BB67-E03A-B098-E4FC-BAFA1FCD50E1}"/>
              </a:ext>
            </a:extLst>
          </p:cNvPr>
          <p:cNvSpPr txBox="1"/>
          <p:nvPr/>
        </p:nvSpPr>
        <p:spPr>
          <a:xfrm>
            <a:off x="4974283" y="2361490"/>
            <a:ext cx="763542" cy="372409"/>
          </a:xfrm>
          <a:prstGeom prst="rect">
            <a:avLst/>
          </a:prstGeom>
          <a:noFill/>
        </p:spPr>
        <p:txBody>
          <a:bodyPr wrap="none" rtlCol="0">
            <a:spAutoFit/>
          </a:bodyPr>
          <a:lstStyle/>
          <a:p>
            <a:r>
              <a:rPr lang="en-US" sz="1600" dirty="0"/>
              <a:t>Level 1</a:t>
            </a:r>
          </a:p>
        </p:txBody>
      </p:sp>
      <p:sp>
        <p:nvSpPr>
          <p:cNvPr id="10" name="TextBox 9">
            <a:extLst>
              <a:ext uri="{FF2B5EF4-FFF2-40B4-BE49-F238E27FC236}">
                <a16:creationId xmlns:a16="http://schemas.microsoft.com/office/drawing/2014/main" id="{3DB35D70-CE6C-64AB-72B5-801B0BFA023C}"/>
              </a:ext>
            </a:extLst>
          </p:cNvPr>
          <p:cNvSpPr txBox="1"/>
          <p:nvPr/>
        </p:nvSpPr>
        <p:spPr>
          <a:xfrm>
            <a:off x="4974283" y="3121307"/>
            <a:ext cx="763542" cy="372409"/>
          </a:xfrm>
          <a:prstGeom prst="rect">
            <a:avLst/>
          </a:prstGeom>
          <a:noFill/>
        </p:spPr>
        <p:txBody>
          <a:bodyPr wrap="none" rtlCol="0">
            <a:spAutoFit/>
          </a:bodyPr>
          <a:lstStyle/>
          <a:p>
            <a:r>
              <a:rPr lang="en-US" sz="1600" dirty="0"/>
              <a:t>Level 2</a:t>
            </a:r>
          </a:p>
        </p:txBody>
      </p:sp>
      <p:sp>
        <p:nvSpPr>
          <p:cNvPr id="12" name="TextBox 11">
            <a:extLst>
              <a:ext uri="{FF2B5EF4-FFF2-40B4-BE49-F238E27FC236}">
                <a16:creationId xmlns:a16="http://schemas.microsoft.com/office/drawing/2014/main" id="{A72C868E-5D9F-3991-4E26-67FAE84C45A6}"/>
              </a:ext>
            </a:extLst>
          </p:cNvPr>
          <p:cNvSpPr txBox="1"/>
          <p:nvPr/>
        </p:nvSpPr>
        <p:spPr>
          <a:xfrm>
            <a:off x="4974283" y="3887653"/>
            <a:ext cx="763542" cy="372409"/>
          </a:xfrm>
          <a:prstGeom prst="rect">
            <a:avLst/>
          </a:prstGeom>
          <a:noFill/>
        </p:spPr>
        <p:txBody>
          <a:bodyPr wrap="none" rtlCol="0">
            <a:spAutoFit/>
          </a:bodyPr>
          <a:lstStyle/>
          <a:p>
            <a:r>
              <a:rPr lang="en-US" sz="1600" dirty="0"/>
              <a:t>Level 3</a:t>
            </a:r>
          </a:p>
        </p:txBody>
      </p:sp>
    </p:spTree>
    <p:extLst>
      <p:ext uri="{BB962C8B-B14F-4D97-AF65-F5344CB8AC3E}">
        <p14:creationId xmlns:p14="http://schemas.microsoft.com/office/powerpoint/2010/main" val="40612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Path: A path is a sequence of nodes and edges connecting a node with a descendant</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length of the path is the number of edges composing it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Resources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Apart from the book</a:t>
            </a:r>
          </a:p>
          <a:p>
            <a:pPr>
              <a:lnSpc>
                <a:spcPts val="1800"/>
              </a:lnSpc>
              <a:spcBef>
                <a:spcPts val="300"/>
              </a:spcBef>
              <a:spcAft>
                <a:spcPts val="300"/>
              </a:spcAft>
            </a:pPr>
            <a:r>
              <a:rPr lang="en-US" sz="1600" dirty="0"/>
              <a:t>UC Davis ECS 36C Course by Prof. Joël </a:t>
            </a:r>
            <a:r>
              <a:rPr lang="en-US" sz="1600" dirty="0" err="1"/>
              <a:t>Porquet</a:t>
            </a:r>
            <a:r>
              <a:rPr lang="en-US" sz="1600" dirty="0"/>
              <a:t>-Lupine </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527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Depth: The depth of a node is the path length from the root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depth of root is 0</a:t>
            </a:r>
          </a:p>
          <a:p>
            <a:pPr>
              <a:lnSpc>
                <a:spcPts val="1700"/>
              </a:lnSpc>
              <a:spcBef>
                <a:spcPts val="200"/>
              </a:spcBef>
              <a:spcAft>
                <a:spcPts val="200"/>
              </a:spcAft>
            </a:pPr>
            <a:r>
              <a:rPr lang="en-US" sz="1600" dirty="0"/>
              <a:t>The depth of a tree is equal to the depth of the deepest leaf</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3457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Height: The height of a node is the length of the longest path from a leaf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All leaves are at height 0</a:t>
            </a:r>
          </a:p>
          <a:p>
            <a:pPr>
              <a:lnSpc>
                <a:spcPts val="1700"/>
              </a:lnSpc>
              <a:spcBef>
                <a:spcPts val="200"/>
              </a:spcBef>
              <a:spcAft>
                <a:spcPts val="200"/>
              </a:spcAft>
            </a:pPr>
            <a:r>
              <a:rPr lang="en-US" sz="1600" dirty="0"/>
              <a:t>The height of a tree is equal to the height of the root from the deepest leaf (which is always equal to the depth of the tree)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F3A467E3-B351-A7AA-11FE-1BB2BF7C2988}"/>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7B270E2A-2D62-349E-9DC5-0C6D311994B9}"/>
              </a:ext>
            </a:extLst>
          </p:cNvPr>
          <p:cNvCxnSpPr>
            <a:cxnSpLocks/>
            <a:endCxn id="6"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0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9">
            <a:extLst>
              <a:ext uri="{FF2B5EF4-FFF2-40B4-BE49-F238E27FC236}">
                <a16:creationId xmlns:a16="http://schemas.microsoft.com/office/drawing/2014/main" id="{3B0378D1-025D-F40F-178F-DA07580AC6EC}"/>
              </a:ext>
            </a:extLst>
          </p:cNvPr>
          <p:cNvSpPr/>
          <p:nvPr/>
        </p:nvSpPr>
        <p:spPr>
          <a:xfrm rot="18745590">
            <a:off x="1295739" y="2271269"/>
            <a:ext cx="2151139" cy="2154506"/>
          </a:xfrm>
          <a:prstGeom prst="teardrop">
            <a:avLst/>
          </a:prstGeom>
          <a:solidFill>
            <a:srgbClr val="F88E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Subtree: A subtree consists of a child node and all of its descendants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ardrop 8">
            <a:extLst>
              <a:ext uri="{FF2B5EF4-FFF2-40B4-BE49-F238E27FC236}">
                <a16:creationId xmlns:a16="http://schemas.microsoft.com/office/drawing/2014/main" id="{5661DA58-38E7-B8B4-7A25-1A5361A46B23}"/>
              </a:ext>
            </a:extLst>
          </p:cNvPr>
          <p:cNvSpPr/>
          <p:nvPr/>
        </p:nvSpPr>
        <p:spPr>
          <a:xfrm rot="18740031">
            <a:off x="1717077" y="2994713"/>
            <a:ext cx="1405523" cy="1307161"/>
          </a:xfrm>
          <a:prstGeom prst="teardrop">
            <a:avLst>
              <a:gd name="adj" fmla="val 102157"/>
            </a:avLst>
          </a:prstGeom>
          <a:solidFill>
            <a:schemeClr val="accent4">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2851F392-0F52-EFD6-8786-DA7F84ABAAF2}"/>
              </a:ext>
            </a:extLst>
          </p:cNvPr>
          <p:cNvSpPr/>
          <p:nvPr/>
        </p:nvSpPr>
        <p:spPr>
          <a:xfrm rot="17677861">
            <a:off x="2511233" y="3480312"/>
            <a:ext cx="561078" cy="584919"/>
          </a:xfrm>
          <a:custGeom>
            <a:avLst/>
            <a:gdLst>
              <a:gd name="connsiteX0" fmla="*/ 0 w 523486"/>
              <a:gd name="connsiteY0" fmla="*/ 318782 h 637564"/>
              <a:gd name="connsiteX1" fmla="*/ 261743 w 523486"/>
              <a:gd name="connsiteY1" fmla="*/ 0 h 637564"/>
              <a:gd name="connsiteX2" fmla="*/ 523486 w 523486"/>
              <a:gd name="connsiteY2" fmla="*/ 0 h 637564"/>
              <a:gd name="connsiteX3" fmla="*/ 523486 w 523486"/>
              <a:gd name="connsiteY3" fmla="*/ 318782 h 637564"/>
              <a:gd name="connsiteX4" fmla="*/ 261743 w 523486"/>
              <a:gd name="connsiteY4" fmla="*/ 637564 h 637564"/>
              <a:gd name="connsiteX5" fmla="*/ 0 w 523486"/>
              <a:gd name="connsiteY5" fmla="*/ 318782 h 637564"/>
              <a:gd name="connsiteX0" fmla="*/ 0 w 568607"/>
              <a:gd name="connsiteY0" fmla="*/ 321012 h 637564"/>
              <a:gd name="connsiteX1" fmla="*/ 306864 w 568607"/>
              <a:gd name="connsiteY1" fmla="*/ 0 h 637564"/>
              <a:gd name="connsiteX2" fmla="*/ 568607 w 568607"/>
              <a:gd name="connsiteY2" fmla="*/ 0 h 637564"/>
              <a:gd name="connsiteX3" fmla="*/ 568607 w 568607"/>
              <a:gd name="connsiteY3" fmla="*/ 318782 h 637564"/>
              <a:gd name="connsiteX4" fmla="*/ 306864 w 568607"/>
              <a:gd name="connsiteY4" fmla="*/ 637564 h 637564"/>
              <a:gd name="connsiteX5" fmla="*/ 0 w 568607"/>
              <a:gd name="connsiteY5" fmla="*/ 321012 h 637564"/>
              <a:gd name="connsiteX0" fmla="*/ 3 w 568610"/>
              <a:gd name="connsiteY0" fmla="*/ 321012 h 584817"/>
              <a:gd name="connsiteX1" fmla="*/ 306867 w 568610"/>
              <a:gd name="connsiteY1" fmla="*/ 0 h 584817"/>
              <a:gd name="connsiteX2" fmla="*/ 568610 w 568610"/>
              <a:gd name="connsiteY2" fmla="*/ 0 h 584817"/>
              <a:gd name="connsiteX3" fmla="*/ 568610 w 568610"/>
              <a:gd name="connsiteY3" fmla="*/ 318782 h 584817"/>
              <a:gd name="connsiteX4" fmla="*/ 301140 w 568610"/>
              <a:gd name="connsiteY4" fmla="*/ 584817 h 584817"/>
              <a:gd name="connsiteX5" fmla="*/ 3 w 568610"/>
              <a:gd name="connsiteY5" fmla="*/ 321012 h 584817"/>
              <a:gd name="connsiteX0" fmla="*/ 4 w 558122"/>
              <a:gd name="connsiteY0" fmla="*/ 343889 h 584904"/>
              <a:gd name="connsiteX1" fmla="*/ 296379 w 558122"/>
              <a:gd name="connsiteY1" fmla="*/ 0 h 584904"/>
              <a:gd name="connsiteX2" fmla="*/ 558122 w 558122"/>
              <a:gd name="connsiteY2" fmla="*/ 0 h 584904"/>
              <a:gd name="connsiteX3" fmla="*/ 558122 w 558122"/>
              <a:gd name="connsiteY3" fmla="*/ 318782 h 584904"/>
              <a:gd name="connsiteX4" fmla="*/ 290652 w 558122"/>
              <a:gd name="connsiteY4" fmla="*/ 584817 h 584904"/>
              <a:gd name="connsiteX5" fmla="*/ 4 w 558122"/>
              <a:gd name="connsiteY5" fmla="*/ 343889 h 584904"/>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078" h="584919">
                <a:moveTo>
                  <a:pt x="2960" y="343889"/>
                </a:moveTo>
                <a:cubicBezTo>
                  <a:pt x="-25323" y="222910"/>
                  <a:pt x="154778" y="0"/>
                  <a:pt x="299335" y="0"/>
                </a:cubicBezTo>
                <a:cubicBezTo>
                  <a:pt x="385950" y="18748"/>
                  <a:pt x="473830" y="0"/>
                  <a:pt x="561078" y="0"/>
                </a:cubicBezTo>
                <a:lnTo>
                  <a:pt x="561078" y="318782"/>
                </a:lnTo>
                <a:cubicBezTo>
                  <a:pt x="561078" y="494840"/>
                  <a:pt x="386628" y="580633"/>
                  <a:pt x="293608" y="584817"/>
                </a:cubicBezTo>
                <a:cubicBezTo>
                  <a:pt x="200588" y="589002"/>
                  <a:pt x="31243" y="464868"/>
                  <a:pt x="2960" y="343889"/>
                </a:cubicBezTo>
                <a:close/>
              </a:path>
            </a:pathLst>
          </a:custGeom>
          <a:solidFill>
            <a:srgbClr val="6BD3A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11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struct containing data and ‘n’ pointers to ‘n’ children</a:t>
            </a:r>
          </a:p>
          <a:p>
            <a:pPr>
              <a:lnSpc>
                <a:spcPts val="1700"/>
              </a:lnSpc>
              <a:spcBef>
                <a:spcPts val="200"/>
              </a:spcBef>
              <a:spcAft>
                <a:spcPts val="200"/>
              </a:spcAft>
            </a:pPr>
            <a:r>
              <a:rPr lang="en-US" sz="1600" dirty="0"/>
              <a:t>However, node degrees are not necessarily known in advance for the construction</a:t>
            </a:r>
          </a:p>
          <a:p>
            <a:pPr>
              <a:lnSpc>
                <a:spcPts val="1700"/>
              </a:lnSpc>
              <a:spcBef>
                <a:spcPts val="200"/>
              </a:spcBef>
              <a:spcAft>
                <a:spcPts val="200"/>
              </a:spcAft>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linked list with data and two pointers</a:t>
            </a:r>
          </a:p>
          <a:p>
            <a:pPr>
              <a:lnSpc>
                <a:spcPts val="1700"/>
              </a:lnSpc>
              <a:spcBef>
                <a:spcPts val="200"/>
              </a:spcBef>
              <a:spcAft>
                <a:spcPts val="200"/>
              </a:spcAft>
            </a:pPr>
            <a:r>
              <a:rPr lang="en-US" sz="1600" dirty="0"/>
              <a:t>First pointer links to the first child and second pointer to the next sibling</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137841"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209937"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22" idx="6"/>
            <a:endCxn id="28" idx="2"/>
          </p:cNvCxnSpPr>
          <p:nvPr/>
        </p:nvCxnSpPr>
        <p:spPr>
          <a:xfrm>
            <a:off x="2625055" y="2289620"/>
            <a:ext cx="124579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32" idx="6"/>
            <a:endCxn id="36" idx="2"/>
          </p:cNvCxnSpPr>
          <p:nvPr/>
        </p:nvCxnSpPr>
        <p:spPr>
          <a:xfrm>
            <a:off x="1922477" y="3014775"/>
            <a:ext cx="27687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36" idx="6"/>
            <a:endCxn id="40" idx="2"/>
          </p:cNvCxnSpPr>
          <p:nvPr/>
        </p:nvCxnSpPr>
        <p:spPr>
          <a:xfrm>
            <a:off x="2631347" y="3014775"/>
            <a:ext cx="26848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44" idx="6"/>
            <a:endCxn id="47" idx="2"/>
          </p:cNvCxnSpPr>
          <p:nvPr/>
        </p:nvCxnSpPr>
        <p:spPr>
          <a:xfrm>
            <a:off x="3907840" y="3014775"/>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50" idx="6"/>
            <a:endCxn id="53" idx="2"/>
          </p:cNvCxnSpPr>
          <p:nvPr/>
        </p:nvCxnSpPr>
        <p:spPr>
          <a:xfrm>
            <a:off x="2242322" y="3747197"/>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flipH="1">
            <a:off x="3353841" y="3230775"/>
            <a:ext cx="33799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4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A binary tree is a tree in which each node has </a:t>
            </a:r>
            <a:r>
              <a:rPr lang="en-US" sz="1600" b="1" dirty="0"/>
              <a:t>at most</a:t>
            </a:r>
            <a:r>
              <a:rPr lang="en-US" sz="1600" dirty="0"/>
              <a:t> two children</a:t>
            </a:r>
          </a:p>
          <a:p>
            <a:pPr>
              <a:lnSpc>
                <a:spcPts val="1700"/>
              </a:lnSpc>
              <a:spcBef>
                <a:spcPts val="200"/>
              </a:spcBef>
              <a:spcAft>
                <a:spcPts val="200"/>
              </a:spcAft>
            </a:pPr>
            <a:r>
              <a:rPr lang="en-US" sz="1600" dirty="0"/>
              <a:t>Usually referred to as </a:t>
            </a:r>
            <a:r>
              <a:rPr lang="en-US" sz="1600" u="sng" dirty="0"/>
              <a:t>left child</a:t>
            </a:r>
            <a:r>
              <a:rPr lang="en-US" sz="1600" dirty="0"/>
              <a:t> and </a:t>
            </a:r>
            <a:r>
              <a:rPr lang="en-US" sz="1600" u="sng" dirty="0"/>
              <a:t>right child</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260167"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03742"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901538"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31380"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33895"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038603"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528224"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220316"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2982129" y="377152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628902" y="2312359"/>
            <a:ext cx="470512"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312359"/>
            <a:ext cx="462123"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2117538" y="2807624"/>
            <a:ext cx="358629"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76167" y="2807624"/>
            <a:ext cx="37121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766657" y="2807624"/>
            <a:ext cx="253085"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19742" y="2807624"/>
            <a:ext cx="234861"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1744224"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2117538"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p:cNvCxnSpPr>
          <p:nvPr/>
        </p:nvCxnSpPr>
        <p:spPr>
          <a:xfrm flipH="1">
            <a:off x="3288484" y="3481431"/>
            <a:ext cx="226503" cy="3020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12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full binary tree, every node has either 0 or 2 children</a:t>
            </a:r>
          </a:p>
          <a:p>
            <a:pPr>
              <a:lnSpc>
                <a:spcPts val="1700"/>
              </a:lnSpc>
              <a:spcBef>
                <a:spcPts val="200"/>
              </a:spcBef>
              <a:spcAft>
                <a:spcPts val="200"/>
              </a:spcAft>
            </a:pPr>
            <a:r>
              <a:rPr lang="en-US" sz="1600" dirty="0"/>
              <a:t>The number of leaves in a non-empty full binary tree is one more than the number of internal nodes. Easy to see. Books have proof by induction. (Skipping it here)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Full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2232899"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924991"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448899"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822213"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8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complete binary tree, every level, except possibly the last one, is completely filled and all nodes in the last level are as far left as possible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887536"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579628"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1103536" y="3544877"/>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1476850" y="3544877"/>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A21ED7D-9DF5-C192-54BC-AF92E6B9AAF5}"/>
              </a:ext>
            </a:extLst>
          </p:cNvPr>
          <p:cNvSpPr>
            <a:spLocks noChangeAspect="1"/>
          </p:cNvSpPr>
          <p:nvPr/>
        </p:nvSpPr>
        <p:spPr>
          <a:xfrm>
            <a:off x="2232899" y="384617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BEE78DB-8F6F-2CC6-5AC1-81BE59170F7D}"/>
              </a:ext>
            </a:extLst>
          </p:cNvPr>
          <p:cNvCxnSpPr>
            <a:cxnSpLocks/>
            <a:endCxn id="13" idx="0"/>
          </p:cNvCxnSpPr>
          <p:nvPr/>
        </p:nvCxnSpPr>
        <p:spPr>
          <a:xfrm flipH="1">
            <a:off x="2448899" y="3538494"/>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4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vs Full Binary Tree: Memory Aid</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pic>
        <p:nvPicPr>
          <p:cNvPr id="9" name="Picture 8">
            <a:extLst>
              <a:ext uri="{FF2B5EF4-FFF2-40B4-BE49-F238E27FC236}">
                <a16:creationId xmlns:a16="http://schemas.microsoft.com/office/drawing/2014/main" id="{DDAE9FEE-E322-A763-C247-21214B84C833}"/>
              </a:ext>
            </a:extLst>
          </p:cNvPr>
          <p:cNvPicPr>
            <a:picLocks noChangeAspect="1"/>
          </p:cNvPicPr>
          <p:nvPr/>
        </p:nvPicPr>
        <p:blipFill>
          <a:blip r:embed="rId3"/>
          <a:stretch>
            <a:fillRect/>
          </a:stretch>
        </p:blipFill>
        <p:spPr>
          <a:xfrm>
            <a:off x="144710" y="3059661"/>
            <a:ext cx="6568580" cy="1218727"/>
          </a:xfrm>
          <a:prstGeom prst="rect">
            <a:avLst/>
          </a:prstGeom>
        </p:spPr>
      </p:pic>
      <p:pic>
        <p:nvPicPr>
          <p:cNvPr id="1026" name="Picture 2" descr="Amazon.com: Data Structures and Algorithm Analysis in C++, Third Edition  (Dover Books on Computer Science): 9780486485829: Shaffer, Dr. Clifford A.:  Books">
            <a:extLst>
              <a:ext uri="{FF2B5EF4-FFF2-40B4-BE49-F238E27FC236}">
                <a16:creationId xmlns:a16="http://schemas.microsoft.com/office/drawing/2014/main" id="{0537754E-D79E-776E-4E7A-FB76175E7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839" y="1133877"/>
            <a:ext cx="1788603" cy="178860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ABE5904-77DB-EA07-EF11-1D681B127357}"/>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Image Source: </a:t>
            </a:r>
            <a:r>
              <a:rPr lang="en-US" sz="1000" i="1" dirty="0" err="1">
                <a:solidFill>
                  <a:schemeClr val="tx1">
                    <a:lumMod val="50000"/>
                    <a:lumOff val="50000"/>
                  </a:schemeClr>
                </a:solidFill>
              </a:rPr>
              <a:t>amazon.com</a:t>
            </a:r>
            <a:endParaRPr lang="en-US" sz="1000" i="1" dirty="0">
              <a:solidFill>
                <a:schemeClr val="tx1">
                  <a:lumMod val="50000"/>
                  <a:lumOff val="50000"/>
                </a:schemeClr>
              </a:solidFill>
            </a:endParaRPr>
          </a:p>
        </p:txBody>
      </p:sp>
    </p:spTree>
    <p:extLst>
      <p:ext uri="{BB962C8B-B14F-4D97-AF65-F5344CB8AC3E}">
        <p14:creationId xmlns:p14="http://schemas.microsoft.com/office/powerpoint/2010/main" val="298550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perfect binary tree, all internal nodes have two children and all leaf nodes have the same depth</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Perfect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622603"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416139"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936803"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253875"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610064"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5204674"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661033"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168567"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1991338" y="2159624"/>
            <a:ext cx="104481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1011255"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152803"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1838603"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826064" y="2807624"/>
            <a:ext cx="806075" cy="28476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632139" y="2807624"/>
            <a:ext cx="788535"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877033" y="3541168"/>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1152803" y="3541168"/>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A8EB7F1-A947-F135-F907-73490D34E4F5}"/>
              </a:ext>
            </a:extLst>
          </p:cNvPr>
          <p:cNvSpPr>
            <a:spLocks noChangeAspect="1"/>
          </p:cNvSpPr>
          <p:nvPr/>
        </p:nvSpPr>
        <p:spPr>
          <a:xfrm>
            <a:off x="1978105" y="384471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3B554AD9-95D6-B4AD-91A1-B21E877FFCE5}"/>
              </a:ext>
            </a:extLst>
          </p:cNvPr>
          <p:cNvSpPr>
            <a:spLocks noChangeAspect="1"/>
          </p:cNvSpPr>
          <p:nvPr/>
        </p:nvSpPr>
        <p:spPr>
          <a:xfrm>
            <a:off x="2485639" y="385310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4EB06BE7-A72C-B31D-FD55-EAD8C72ABC60}"/>
              </a:ext>
            </a:extLst>
          </p:cNvPr>
          <p:cNvCxnSpPr>
            <a:cxnSpLocks/>
            <a:endCxn id="17" idx="0"/>
          </p:cNvCxnSpPr>
          <p:nvPr/>
        </p:nvCxnSpPr>
        <p:spPr>
          <a:xfrm flipH="1">
            <a:off x="2194105" y="3541722"/>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88A7D9-E554-7CCD-A1B4-8182A70C5EC0}"/>
              </a:ext>
            </a:extLst>
          </p:cNvPr>
          <p:cNvCxnSpPr>
            <a:cxnSpLocks/>
            <a:endCxn id="18" idx="0"/>
          </p:cNvCxnSpPr>
          <p:nvPr/>
        </p:nvCxnSpPr>
        <p:spPr>
          <a:xfrm>
            <a:off x="2469875" y="3541722"/>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06CBD84-95BE-49D5-DD99-0DBF2741FFB3}"/>
              </a:ext>
            </a:extLst>
          </p:cNvPr>
          <p:cNvSpPr>
            <a:spLocks noChangeAspect="1"/>
          </p:cNvSpPr>
          <p:nvPr/>
        </p:nvSpPr>
        <p:spPr>
          <a:xfrm>
            <a:off x="3334294" y="3835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7063B8A4-6737-269F-FC55-AD154398AAAB}"/>
              </a:ext>
            </a:extLst>
          </p:cNvPr>
          <p:cNvSpPr>
            <a:spLocks noChangeAspect="1"/>
          </p:cNvSpPr>
          <p:nvPr/>
        </p:nvSpPr>
        <p:spPr>
          <a:xfrm>
            <a:off x="3841828"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a:extLst>
              <a:ext uri="{FF2B5EF4-FFF2-40B4-BE49-F238E27FC236}">
                <a16:creationId xmlns:a16="http://schemas.microsoft.com/office/drawing/2014/main" id="{038B5E09-A36B-DBF1-D4CD-38600DE1F844}"/>
              </a:ext>
            </a:extLst>
          </p:cNvPr>
          <p:cNvCxnSpPr>
            <a:cxnSpLocks/>
            <a:endCxn id="21" idx="0"/>
          </p:cNvCxnSpPr>
          <p:nvPr/>
        </p:nvCxnSpPr>
        <p:spPr>
          <a:xfrm flipH="1">
            <a:off x="3550294" y="3532779"/>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D132C7-F8E4-76D3-4265-16AFB75196C7}"/>
              </a:ext>
            </a:extLst>
          </p:cNvPr>
          <p:cNvCxnSpPr>
            <a:cxnSpLocks/>
            <a:endCxn id="23" idx="0"/>
          </p:cNvCxnSpPr>
          <p:nvPr/>
        </p:nvCxnSpPr>
        <p:spPr>
          <a:xfrm>
            <a:off x="3826064" y="3532779"/>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5D18A91-51EB-4FD1-3773-916A6DBBDFE1}"/>
              </a:ext>
            </a:extLst>
          </p:cNvPr>
          <p:cNvSpPr>
            <a:spLocks noChangeAspect="1"/>
          </p:cNvSpPr>
          <p:nvPr/>
        </p:nvSpPr>
        <p:spPr>
          <a:xfrm>
            <a:off x="4943904" y="38594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32523FA8-7BF2-E06D-C7F2-EB0ED07C11C1}"/>
              </a:ext>
            </a:extLst>
          </p:cNvPr>
          <p:cNvSpPr>
            <a:spLocks noChangeAspect="1"/>
          </p:cNvSpPr>
          <p:nvPr/>
        </p:nvSpPr>
        <p:spPr>
          <a:xfrm>
            <a:off x="5451438" y="38678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E988F92A-595F-F27A-C31D-8F41FC755FF3}"/>
              </a:ext>
            </a:extLst>
          </p:cNvPr>
          <p:cNvCxnSpPr>
            <a:cxnSpLocks/>
            <a:endCxn id="31" idx="0"/>
          </p:cNvCxnSpPr>
          <p:nvPr/>
        </p:nvCxnSpPr>
        <p:spPr>
          <a:xfrm flipH="1">
            <a:off x="5159904" y="3556494"/>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8771FF-0CBE-DB1B-6176-6CB4288951BC}"/>
              </a:ext>
            </a:extLst>
          </p:cNvPr>
          <p:cNvCxnSpPr>
            <a:cxnSpLocks/>
            <a:endCxn id="33" idx="0"/>
          </p:cNvCxnSpPr>
          <p:nvPr/>
        </p:nvCxnSpPr>
        <p:spPr>
          <a:xfrm>
            <a:off x="5435674" y="3556494"/>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0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 as a Data Structure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Since Data is an integral part on which algorithms operate, particular ways of organizing data play a critical role in design and analysis of algorithms</a:t>
            </a:r>
          </a:p>
          <a:p>
            <a:pPr>
              <a:lnSpc>
                <a:spcPts val="1800"/>
              </a:lnSpc>
              <a:spcBef>
                <a:spcPts val="300"/>
              </a:spcBef>
              <a:spcAft>
                <a:spcPts val="300"/>
              </a:spcAft>
            </a:pPr>
            <a:r>
              <a:rPr lang="en-US" sz="1600" dirty="0"/>
              <a:t>A </a:t>
            </a:r>
            <a:r>
              <a:rPr lang="en-US" sz="1600" b="1" dirty="0"/>
              <a:t>data structure</a:t>
            </a:r>
            <a:r>
              <a:rPr lang="en-US" sz="1600" dirty="0"/>
              <a:t> can be defined as a particular scheme of organizing related data items</a:t>
            </a:r>
          </a:p>
          <a:p>
            <a:pPr>
              <a:lnSpc>
                <a:spcPts val="1800"/>
              </a:lnSpc>
              <a:spcBef>
                <a:spcPts val="300"/>
              </a:spcBef>
              <a:spcAft>
                <a:spcPts val="300"/>
              </a:spcAft>
            </a:pPr>
            <a:r>
              <a:rPr lang="en-US" sz="1600" dirty="0"/>
              <a:t>Two most important elementary data structures are </a:t>
            </a:r>
            <a:r>
              <a:rPr lang="en-US" sz="1600" b="1" dirty="0"/>
              <a:t>arrays</a:t>
            </a:r>
            <a:r>
              <a:rPr lang="en-US" sz="1600" dirty="0"/>
              <a:t> and </a:t>
            </a:r>
            <a:r>
              <a:rPr lang="en-US" sz="1600" b="1" dirty="0"/>
              <a:t>linked lists</a:t>
            </a:r>
          </a:p>
          <a:p>
            <a:pPr>
              <a:lnSpc>
                <a:spcPts val="1800"/>
              </a:lnSpc>
              <a:spcBef>
                <a:spcPts val="300"/>
              </a:spcBef>
              <a:spcAft>
                <a:spcPts val="300"/>
              </a:spcAft>
            </a:pPr>
            <a:r>
              <a:rPr lang="en-US" sz="1600" dirty="0"/>
              <a:t>Quick review:</a:t>
            </a:r>
          </a:p>
          <a:p>
            <a:pPr marL="492125" lvl="1" indent="-233363">
              <a:lnSpc>
                <a:spcPts val="1800"/>
              </a:lnSpc>
              <a:spcBef>
                <a:spcPts val="300"/>
              </a:spcBef>
              <a:spcAft>
                <a:spcPts val="300"/>
              </a:spcAft>
            </a:pPr>
            <a:r>
              <a:rPr lang="en-US" sz="1400" u="sng" dirty="0"/>
              <a:t>Array</a:t>
            </a:r>
            <a:r>
              <a:rPr lang="en-US" sz="1400" dirty="0"/>
              <a:t>: A sequence of items of same data type stored contiguously in memory and accessible by specifying an index</a:t>
            </a:r>
          </a:p>
          <a:p>
            <a:pPr marL="492125" lvl="1" indent="-233363">
              <a:lnSpc>
                <a:spcPts val="1800"/>
              </a:lnSpc>
              <a:spcBef>
                <a:spcPts val="300"/>
              </a:spcBef>
              <a:spcAft>
                <a:spcPts val="300"/>
              </a:spcAft>
            </a:pPr>
            <a:r>
              <a:rPr lang="en-US" sz="1400" u="sng" dirty="0"/>
              <a:t>Linked list</a:t>
            </a:r>
            <a:r>
              <a:rPr lang="en-US" sz="1400" dirty="0"/>
              <a:t>: A sequence of elements (nodes) containing some data as well as links to other nodes. Accessible by starting with the first node and going through the links until the node in question is reached</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91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70663"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54037"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62350"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0770" y="3113850"/>
              <a:ext cx="381836" cy="377418"/>
              <a:chOff x="3012472" y="2493387"/>
              <a:chExt cx="381836"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2472" y="2493387"/>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7411" y="2493387"/>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1060"/>
              <a:ext cx="360000" cy="369332"/>
              <a:chOff x="3015000" y="2501700"/>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29098" y="2501700"/>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4037" y="249338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33760" y="2879266"/>
              <a:ext cx="360673"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23905"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4418" y="2888455"/>
              <a:ext cx="271114"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6856"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1688" y="2871072"/>
              <a:ext cx="177219"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2309" y="2867029"/>
              <a:ext cx="128292" cy="25403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5849"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272289"/>
                <a:ext cx="6450388" cy="153789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Maximum 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Maximum number of nodes of tree with height </a:t>
                </a:r>
                <a14:m>
                  <m:oMath xmlns:m="http://schemas.openxmlformats.org/officeDocument/2006/math">
                    <m:r>
                      <a:rPr lang="en-US" sz="1500" b="0" i="1" smtClean="0">
                        <a:latin typeface="Cambria Math" panose="02040503050406030204" pitchFamily="18" charset="0"/>
                      </a:rPr>
                      <m:t>𝐻</m:t>
                    </m:r>
                  </m:oMath>
                </a14:m>
                <a:r>
                  <a:rPr lang="en-US" sz="1500" dirty="0"/>
                  <a:t> is </a:t>
                </a:r>
                <a14:m>
                  <m:oMath xmlns:m="http://schemas.openxmlformats.org/officeDocument/2006/math">
                    <m:sSup>
                      <m:sSupPr>
                        <m:ctrlPr>
                          <a:rPr lang="en-US" sz="1500" b="0" i="1" smtClean="0">
                            <a:latin typeface="Cambria Math" panose="02040503050406030204" pitchFamily="18" charset="0"/>
                          </a:rPr>
                        </m:ctrlPr>
                      </m:sSup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0</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1</m:t>
                            </m:r>
                          </m:sup>
                        </m:sSup>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Minimum height of a binary tree with total nodes </a:t>
                </a:r>
                <a14:m>
                  <m:oMath xmlns:m="http://schemas.openxmlformats.org/officeDocument/2006/math">
                    <m:r>
                      <a:rPr lang="en-US" sz="1500" b="0" i="1" smtClean="0">
                        <a:latin typeface="Cambria Math" panose="02040503050406030204" pitchFamily="18" charset="0"/>
                      </a:rPr>
                      <m:t>𝑛</m:t>
                    </m:r>
                  </m:oMath>
                </a14:m>
                <a:r>
                  <a:rPr lang="en-US" sz="1500" dirty="0"/>
                  <a:t> is </a:t>
                </a:r>
                <a14:m>
                  <m:oMath xmlns:m="http://schemas.openxmlformats.org/officeDocument/2006/math">
                    <m:func>
                      <m:funcPr>
                        <m:ctrlPr>
                          <a:rPr lang="en-US" sz="1500" i="1" smtClean="0">
                            <a:latin typeface="Cambria Math" panose="02040503050406030204" pitchFamily="18" charset="0"/>
                          </a:rPr>
                        </m:ctrlPr>
                      </m:funcPr>
                      <m:fName>
                        <m:r>
                          <m:rPr>
                            <m:sty m:val="p"/>
                          </m:rPr>
                          <a:rPr lang="en-US" sz="1500" i="0" smtClean="0">
                            <a:latin typeface="Cambria Math" panose="02040503050406030204" pitchFamily="18" charset="0"/>
                          </a:rPr>
                          <m:t>log</m:t>
                        </m:r>
                      </m:fName>
                      <m:e>
                        <m:f>
                          <m:fPr>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e>
                    </m:func>
                  </m:oMath>
                </a14:m>
                <a:endParaRPr lang="en-US" sz="1500" dirty="0"/>
              </a:p>
              <a:p>
                <a:pPr>
                  <a:lnSpc>
                    <a:spcPct val="100000"/>
                  </a:lnSpc>
                  <a:spcBef>
                    <a:spcPts val="0"/>
                  </a:spcBef>
                </a:pPr>
                <a:r>
                  <a:rPr lang="en-US" sz="1500" dirty="0"/>
                  <a:t>Minimum number of nodes of tree with height </a:t>
                </a:r>
                <a14:m>
                  <m:oMath xmlns:m="http://schemas.openxmlformats.org/officeDocument/2006/math">
                    <m:r>
                      <a:rPr lang="en-US" sz="1500" i="1">
                        <a:latin typeface="Cambria Math" panose="02040503050406030204" pitchFamily="18" charset="0"/>
                      </a:rPr>
                      <m:t>𝐻</m:t>
                    </m:r>
                  </m:oMath>
                </a14:m>
                <a:r>
                  <a:rPr lang="en-US" sz="1500" dirty="0"/>
                  <a:t> is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Maximum height of a binary tree with total nodes </a:t>
                </a:r>
                <a14:m>
                  <m:oMath xmlns:m="http://schemas.openxmlformats.org/officeDocument/2006/math">
                    <m:r>
                      <a:rPr lang="en-US" sz="1500" i="1">
                        <a:latin typeface="Cambria Math" panose="02040503050406030204" pitchFamily="18" charset="0"/>
                      </a:rPr>
                      <m:t>𝑛</m:t>
                    </m:r>
                  </m:oMath>
                </a14:m>
                <a:r>
                  <a:rPr lang="en-US" sz="1500" dirty="0"/>
                  <a:t> is </a:t>
                </a:r>
                <a14:m>
                  <m:oMath xmlns:m="http://schemas.openxmlformats.org/officeDocument/2006/math">
                    <m:r>
                      <a:rPr lang="en-US" sz="1500" b="0" i="1" smtClean="0">
                        <a:latin typeface="Cambria Math" panose="02040503050406030204" pitchFamily="18" charset="0"/>
                      </a:rPr>
                      <m:t>𝑛</m:t>
                    </m:r>
                    <m:r>
                      <a:rPr lang="en-US" sz="1500" b="0" i="1" smtClean="0">
                        <a:latin typeface="Cambria Math" panose="02040503050406030204" pitchFamily="18" charset="0"/>
                      </a:rPr>
                      <m:t>−1</m:t>
                    </m:r>
                  </m:oMath>
                </a14:m>
                <a:endParaRPr lang="en-US" sz="1500" dirty="0"/>
              </a:p>
              <a:p>
                <a:pPr>
                  <a:lnSpc>
                    <a:spcPct val="100000"/>
                  </a:lnSpc>
                  <a:spcBef>
                    <a:spcPts val="0"/>
                  </a:spcBef>
                </a:pPr>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272289"/>
                <a:ext cx="6450388" cy="1537894"/>
              </a:xfrm>
              <a:prstGeom prst="rect">
                <a:avLst/>
              </a:prstGeom>
              <a:blipFill>
                <a:blip r:embed="rId7"/>
                <a:stretch>
                  <a:fillRect l="-393" t="-820" b="-6557"/>
                </a:stretch>
              </a:blipFill>
            </p:spPr>
            <p:txBody>
              <a:bodyPr/>
              <a:lstStyle/>
              <a:p>
                <a:r>
                  <a:rPr lang="en-US">
                    <a:noFill/>
                  </a:rPr>
                  <a:t> </a:t>
                </a:r>
              </a:p>
            </p:txBody>
          </p:sp>
        </mc:Fallback>
      </mc:AlternateContent>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659219" y="1108716"/>
            <a:ext cx="2875829" cy="2118221"/>
            <a:chOff x="1800042" y="1378690"/>
            <a:chExt cx="2875829" cy="2118221"/>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26703"/>
              <a:ext cx="360000" cy="369332"/>
              <a:chOff x="3015000" y="2501700"/>
              <a:chExt cx="360000" cy="369332"/>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37411" y="2501700"/>
                <a:ext cx="328936" cy="369332"/>
              </a:xfrm>
              <a:prstGeom prst="rect">
                <a:avLst/>
              </a:prstGeom>
              <a:noFill/>
            </p:spPr>
            <p:txBody>
              <a:bodyPr wrap="none" rtlCol="0">
                <a:spAutoFit/>
              </a:bodyPr>
              <a:lstStyle/>
              <a:p>
                <a:r>
                  <a:rPr lang="en-US" dirty="0"/>
                  <a:t>H</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9814" y="2888455"/>
              <a:ext cx="275718" cy="23824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3444"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spTree>
    <p:extLst>
      <p:ext uri="{BB962C8B-B14F-4D97-AF65-F5344CB8AC3E}">
        <p14:creationId xmlns:p14="http://schemas.microsoft.com/office/powerpoint/2010/main" val="315461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grpSp>
        <p:nvGrpSpPr>
          <p:cNvPr id="7" name="Group 6">
            <a:extLst>
              <a:ext uri="{FF2B5EF4-FFF2-40B4-BE49-F238E27FC236}">
                <a16:creationId xmlns:a16="http://schemas.microsoft.com/office/drawing/2014/main" id="{3C32650C-D678-2DC7-B593-25AF27B10245}"/>
              </a:ext>
            </a:extLst>
          </p:cNvPr>
          <p:cNvGrpSpPr/>
          <p:nvPr/>
        </p:nvGrpSpPr>
        <p:grpSpPr>
          <a:xfrm>
            <a:off x="1930211" y="1108716"/>
            <a:ext cx="360000" cy="377418"/>
            <a:chOff x="3015000" y="2493387"/>
            <a:chExt cx="360000" cy="377418"/>
          </a:xfrm>
        </p:grpSpPr>
        <p:sp>
          <p:nvSpPr>
            <p:cNvPr id="41" name="Oval 40">
              <a:extLst>
                <a:ext uri="{FF2B5EF4-FFF2-40B4-BE49-F238E27FC236}">
                  <a16:creationId xmlns:a16="http://schemas.microsoft.com/office/drawing/2014/main" id="{5DF19CC8-3F3F-7F0F-7959-67F99416215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2FC9BB1A-8732-9BEC-2FA6-1A7C37DE5305}"/>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8" name="Group 7">
            <a:extLst>
              <a:ext uri="{FF2B5EF4-FFF2-40B4-BE49-F238E27FC236}">
                <a16:creationId xmlns:a16="http://schemas.microsoft.com/office/drawing/2014/main" id="{6E54A889-F905-03C8-3DB6-FE0A4E3A73A2}"/>
              </a:ext>
            </a:extLst>
          </p:cNvPr>
          <p:cNvGrpSpPr/>
          <p:nvPr/>
        </p:nvGrpSpPr>
        <p:grpSpPr>
          <a:xfrm>
            <a:off x="1126051" y="1703612"/>
            <a:ext cx="360000" cy="377418"/>
            <a:chOff x="3015000" y="2493387"/>
            <a:chExt cx="360000" cy="377418"/>
          </a:xfrm>
        </p:grpSpPr>
        <p:sp>
          <p:nvSpPr>
            <p:cNvPr id="39" name="Oval 38">
              <a:extLst>
                <a:ext uri="{FF2B5EF4-FFF2-40B4-BE49-F238E27FC236}">
                  <a16:creationId xmlns:a16="http://schemas.microsoft.com/office/drawing/2014/main" id="{097D3A49-3D5E-5774-00E9-FE96AABBE63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D9AE362C-F708-A75B-4982-AF4CDFA5A9C6}"/>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9" name="Group 8">
            <a:extLst>
              <a:ext uri="{FF2B5EF4-FFF2-40B4-BE49-F238E27FC236}">
                <a16:creationId xmlns:a16="http://schemas.microsoft.com/office/drawing/2014/main" id="{3B602776-0862-3471-F128-4B7AB237631D}"/>
              </a:ext>
            </a:extLst>
          </p:cNvPr>
          <p:cNvGrpSpPr/>
          <p:nvPr/>
        </p:nvGrpSpPr>
        <p:grpSpPr>
          <a:xfrm>
            <a:off x="2777918" y="1669882"/>
            <a:ext cx="360000" cy="377418"/>
            <a:chOff x="3015000" y="2493387"/>
            <a:chExt cx="360000" cy="377418"/>
          </a:xfrm>
        </p:grpSpPr>
        <p:sp>
          <p:nvSpPr>
            <p:cNvPr id="37" name="Oval 36">
              <a:extLst>
                <a:ext uri="{FF2B5EF4-FFF2-40B4-BE49-F238E27FC236}">
                  <a16:creationId xmlns:a16="http://schemas.microsoft.com/office/drawing/2014/main" id="{ED75B8DF-5C48-7EE3-AF44-4B021B1AF07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8" name="TextBox 37">
              <a:extLst>
                <a:ext uri="{FF2B5EF4-FFF2-40B4-BE49-F238E27FC236}">
                  <a16:creationId xmlns:a16="http://schemas.microsoft.com/office/drawing/2014/main" id="{8CB98D31-A5F3-4B39-6F92-AA3C36780F7D}"/>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0" name="Straight Arrow Connector 9">
            <a:extLst>
              <a:ext uri="{FF2B5EF4-FFF2-40B4-BE49-F238E27FC236}">
                <a16:creationId xmlns:a16="http://schemas.microsoft.com/office/drawing/2014/main" id="{BEAA9F93-A04A-2230-2D68-C2304EC052D5}"/>
              </a:ext>
            </a:extLst>
          </p:cNvPr>
          <p:cNvCxnSpPr>
            <a:cxnSpLocks/>
            <a:stCxn id="42" idx="2"/>
            <a:endCxn id="40" idx="0"/>
          </p:cNvCxnSpPr>
          <p:nvPr/>
        </p:nvCxnSpPr>
        <p:spPr>
          <a:xfrm flipH="1">
            <a:off x="1311625" y="1478048"/>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022A637-6FAD-9191-675E-B4EDE113FFF3}"/>
              </a:ext>
            </a:extLst>
          </p:cNvPr>
          <p:cNvCxnSpPr>
            <a:cxnSpLocks/>
            <a:stCxn id="42" idx="2"/>
            <a:endCxn id="38" idx="0"/>
          </p:cNvCxnSpPr>
          <p:nvPr/>
        </p:nvCxnSpPr>
        <p:spPr>
          <a:xfrm>
            <a:off x="2119793" y="1478048"/>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75D4CD9B-E731-E5BF-626F-DACCE994321F}"/>
              </a:ext>
            </a:extLst>
          </p:cNvPr>
          <p:cNvGrpSpPr/>
          <p:nvPr/>
        </p:nvGrpSpPr>
        <p:grpSpPr>
          <a:xfrm>
            <a:off x="659219" y="2239960"/>
            <a:ext cx="360000" cy="377418"/>
            <a:chOff x="3015000" y="2493387"/>
            <a:chExt cx="360000" cy="377418"/>
          </a:xfrm>
        </p:grpSpPr>
        <p:sp>
          <p:nvSpPr>
            <p:cNvPr id="35" name="Oval 34">
              <a:extLst>
                <a:ext uri="{FF2B5EF4-FFF2-40B4-BE49-F238E27FC236}">
                  <a16:creationId xmlns:a16="http://schemas.microsoft.com/office/drawing/2014/main" id="{38D65801-BDA9-43B0-52BA-F3ABB5CD6F2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6" name="TextBox 35">
              <a:extLst>
                <a:ext uri="{FF2B5EF4-FFF2-40B4-BE49-F238E27FC236}">
                  <a16:creationId xmlns:a16="http://schemas.microsoft.com/office/drawing/2014/main" id="{04A563F8-CC50-9989-D872-BFA719379C06}"/>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4" name="Group 13">
            <a:extLst>
              <a:ext uri="{FF2B5EF4-FFF2-40B4-BE49-F238E27FC236}">
                <a16:creationId xmlns:a16="http://schemas.microsoft.com/office/drawing/2014/main" id="{CC9FDBF1-373C-4AEC-AA1B-2817C27C9276}"/>
              </a:ext>
            </a:extLst>
          </p:cNvPr>
          <p:cNvGrpSpPr/>
          <p:nvPr/>
        </p:nvGrpSpPr>
        <p:grpSpPr>
          <a:xfrm>
            <a:off x="1544709" y="2241063"/>
            <a:ext cx="360000" cy="377418"/>
            <a:chOff x="3015000" y="2493387"/>
            <a:chExt cx="360000" cy="377418"/>
          </a:xfrm>
        </p:grpSpPr>
        <p:sp>
          <p:nvSpPr>
            <p:cNvPr id="33" name="Oval 32">
              <a:extLst>
                <a:ext uri="{FF2B5EF4-FFF2-40B4-BE49-F238E27FC236}">
                  <a16:creationId xmlns:a16="http://schemas.microsoft.com/office/drawing/2014/main" id="{C647FB55-16B1-768E-389B-995BB987374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4" name="TextBox 33">
              <a:extLst>
                <a:ext uri="{FF2B5EF4-FFF2-40B4-BE49-F238E27FC236}">
                  <a16:creationId xmlns:a16="http://schemas.microsoft.com/office/drawing/2014/main" id="{413C1BC5-22F3-6997-B118-15E36085036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5" name="Straight Arrow Connector 14">
            <a:extLst>
              <a:ext uri="{FF2B5EF4-FFF2-40B4-BE49-F238E27FC236}">
                <a16:creationId xmlns:a16="http://schemas.microsoft.com/office/drawing/2014/main" id="{0F4BA0A0-0FAB-8D9A-31B5-018075502516}"/>
              </a:ext>
            </a:extLst>
          </p:cNvPr>
          <p:cNvCxnSpPr>
            <a:cxnSpLocks/>
            <a:stCxn id="40" idx="2"/>
            <a:endCxn id="36" idx="0"/>
          </p:cNvCxnSpPr>
          <p:nvPr/>
        </p:nvCxnSpPr>
        <p:spPr>
          <a:xfrm flipH="1">
            <a:off x="853610" y="2072944"/>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BEC5B7F-B07B-E430-FC32-A921148D446F}"/>
              </a:ext>
            </a:extLst>
          </p:cNvPr>
          <p:cNvCxnSpPr>
            <a:cxnSpLocks/>
            <a:stCxn id="40" idx="2"/>
            <a:endCxn id="34" idx="0"/>
          </p:cNvCxnSpPr>
          <p:nvPr/>
        </p:nvCxnSpPr>
        <p:spPr>
          <a:xfrm>
            <a:off x="1311625" y="2072944"/>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1D4E9C4C-2FF9-68EC-7A14-14FDFBF35A49}"/>
              </a:ext>
            </a:extLst>
          </p:cNvPr>
          <p:cNvGrpSpPr/>
          <p:nvPr/>
        </p:nvGrpSpPr>
        <p:grpSpPr>
          <a:xfrm>
            <a:off x="1262112" y="2848416"/>
            <a:ext cx="360000" cy="377418"/>
            <a:chOff x="3015000" y="2493387"/>
            <a:chExt cx="360000" cy="377418"/>
          </a:xfrm>
        </p:grpSpPr>
        <p:sp>
          <p:nvSpPr>
            <p:cNvPr id="27" name="Oval 26">
              <a:extLst>
                <a:ext uri="{FF2B5EF4-FFF2-40B4-BE49-F238E27FC236}">
                  <a16:creationId xmlns:a16="http://schemas.microsoft.com/office/drawing/2014/main" id="{812B3439-440B-9B6C-D507-4032CD6DC91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TextBox 27">
              <a:extLst>
                <a:ext uri="{FF2B5EF4-FFF2-40B4-BE49-F238E27FC236}">
                  <a16:creationId xmlns:a16="http://schemas.microsoft.com/office/drawing/2014/main" id="{A212658D-9764-F003-76AF-4E66620BC48A}"/>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2" name="Group 21">
            <a:extLst>
              <a:ext uri="{FF2B5EF4-FFF2-40B4-BE49-F238E27FC236}">
                <a16:creationId xmlns:a16="http://schemas.microsoft.com/office/drawing/2014/main" id="{0D6F8CDE-8FDC-0E56-08A2-A734DAA54A17}"/>
              </a:ext>
            </a:extLst>
          </p:cNvPr>
          <p:cNvGrpSpPr/>
          <p:nvPr/>
        </p:nvGrpSpPr>
        <p:grpSpPr>
          <a:xfrm>
            <a:off x="1712152" y="2849519"/>
            <a:ext cx="361264" cy="377418"/>
            <a:chOff x="3015000" y="2493387"/>
            <a:chExt cx="361264" cy="377418"/>
          </a:xfrm>
        </p:grpSpPr>
        <p:sp>
          <p:nvSpPr>
            <p:cNvPr id="25" name="Oval 24">
              <a:extLst>
                <a:ext uri="{FF2B5EF4-FFF2-40B4-BE49-F238E27FC236}">
                  <a16:creationId xmlns:a16="http://schemas.microsoft.com/office/drawing/2014/main" id="{105DBE59-7091-6AE3-0DD5-A4DBC24DE19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 name="TextBox 25">
              <a:extLst>
                <a:ext uri="{FF2B5EF4-FFF2-40B4-BE49-F238E27FC236}">
                  <a16:creationId xmlns:a16="http://schemas.microsoft.com/office/drawing/2014/main" id="{F9ADBFE1-88F8-B493-9D2A-2C8B49D5A230}"/>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3" name="Straight Arrow Connector 22">
            <a:extLst>
              <a:ext uri="{FF2B5EF4-FFF2-40B4-BE49-F238E27FC236}">
                <a16:creationId xmlns:a16="http://schemas.microsoft.com/office/drawing/2014/main" id="{18140D21-10B3-38C4-BBC8-0560BC68D513}"/>
              </a:ext>
            </a:extLst>
          </p:cNvPr>
          <p:cNvCxnSpPr>
            <a:cxnSpLocks/>
            <a:stCxn id="33" idx="4"/>
            <a:endCxn id="28" idx="0"/>
          </p:cNvCxnSpPr>
          <p:nvPr/>
        </p:nvCxnSpPr>
        <p:spPr>
          <a:xfrm flipH="1">
            <a:off x="1438068" y="2618481"/>
            <a:ext cx="286641"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EE7213-11D4-96AC-E18C-E2A149CB16FB}"/>
              </a:ext>
            </a:extLst>
          </p:cNvPr>
          <p:cNvCxnSpPr>
            <a:cxnSpLocks/>
            <a:stCxn id="34" idx="2"/>
            <a:endCxn id="26" idx="0"/>
          </p:cNvCxnSpPr>
          <p:nvPr/>
        </p:nvCxnSpPr>
        <p:spPr>
          <a:xfrm>
            <a:off x="1723871" y="2610395"/>
            <a:ext cx="184275"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E048C8-9A2E-6891-E6FB-49E0DB26C5B7}"/>
                  </a:ext>
                </a:extLst>
              </p:cNvPr>
              <p:cNvSpPr txBox="1"/>
              <p:nvPr/>
            </p:nvSpPr>
            <p:spPr>
              <a:xfrm>
                <a:off x="4066454" y="1118223"/>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=0</m:t>
                    </m:r>
                  </m:oMath>
                </a14:m>
                <a:r>
                  <a:rPr lang="en-US" sz="1600" dirty="0"/>
                  <a:t>, Min nodes = 1</a:t>
                </a:r>
              </a:p>
            </p:txBody>
          </p:sp>
        </mc:Choice>
        <mc:Fallback xmlns="">
          <p:sp>
            <p:nvSpPr>
              <p:cNvPr id="43" name="TextBox 42">
                <a:extLst>
                  <a:ext uri="{FF2B5EF4-FFF2-40B4-BE49-F238E27FC236}">
                    <a16:creationId xmlns:a16="http://schemas.microsoft.com/office/drawing/2014/main" id="{D3E048C8-9A2E-6891-E6FB-49E0DB26C5B7}"/>
                  </a:ext>
                </a:extLst>
              </p:cNvPr>
              <p:cNvSpPr txBox="1">
                <a:spLocks noRot="1" noChangeAspect="1" noMove="1" noResize="1" noEditPoints="1" noAdjustHandles="1" noChangeArrowheads="1" noChangeShapeType="1" noTextEdit="1"/>
              </p:cNvSpPr>
              <p:nvPr/>
            </p:nvSpPr>
            <p:spPr>
              <a:xfrm>
                <a:off x="4066454" y="1118223"/>
                <a:ext cx="2320059" cy="338554"/>
              </a:xfrm>
              <a:prstGeom prst="rect">
                <a:avLst/>
              </a:prstGeom>
              <a:blipFill>
                <a:blip r:embed="rId4"/>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66AFDC0-6757-E6CF-23A5-DA2693E4A5C0}"/>
                  </a:ext>
                </a:extLst>
              </p:cNvPr>
              <p:cNvSpPr txBox="1"/>
              <p:nvPr/>
            </p:nvSpPr>
            <p:spPr>
              <a:xfrm>
                <a:off x="4066454" y="1332492"/>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r>
                  <a:rPr lang="en-US" sz="1600" dirty="0"/>
                  <a:t>, Min nodes = 3</a:t>
                </a:r>
              </a:p>
            </p:txBody>
          </p:sp>
        </mc:Choice>
        <mc:Fallback xmlns="">
          <p:sp>
            <p:nvSpPr>
              <p:cNvPr id="44" name="TextBox 43">
                <a:extLst>
                  <a:ext uri="{FF2B5EF4-FFF2-40B4-BE49-F238E27FC236}">
                    <a16:creationId xmlns:a16="http://schemas.microsoft.com/office/drawing/2014/main" id="{066AFDC0-6757-E6CF-23A5-DA2693E4A5C0}"/>
                  </a:ext>
                </a:extLst>
              </p:cNvPr>
              <p:cNvSpPr txBox="1">
                <a:spLocks noRot="1" noChangeAspect="1" noMove="1" noResize="1" noEditPoints="1" noAdjustHandles="1" noChangeArrowheads="1" noChangeShapeType="1" noTextEdit="1"/>
              </p:cNvSpPr>
              <p:nvPr/>
            </p:nvSpPr>
            <p:spPr>
              <a:xfrm>
                <a:off x="4066454" y="1332492"/>
                <a:ext cx="2320059" cy="338554"/>
              </a:xfrm>
              <a:prstGeom prst="rect">
                <a:avLst/>
              </a:prstGeom>
              <a:blipFill>
                <a:blip r:embed="rId5"/>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9D63204-5162-7739-B4B5-A800271B1D96}"/>
                  </a:ext>
                </a:extLst>
              </p:cNvPr>
              <p:cNvSpPr txBox="1"/>
              <p:nvPr/>
            </p:nvSpPr>
            <p:spPr>
              <a:xfrm>
                <a:off x="4066453" y="1573965"/>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=2</m:t>
                    </m:r>
                  </m:oMath>
                </a14:m>
                <a:r>
                  <a:rPr lang="en-US" sz="1600" dirty="0"/>
                  <a:t>, Min nodes = 5</a:t>
                </a:r>
              </a:p>
            </p:txBody>
          </p:sp>
        </mc:Choice>
        <mc:Fallback xmlns="">
          <p:sp>
            <p:nvSpPr>
              <p:cNvPr id="45" name="TextBox 44">
                <a:extLst>
                  <a:ext uri="{FF2B5EF4-FFF2-40B4-BE49-F238E27FC236}">
                    <a16:creationId xmlns:a16="http://schemas.microsoft.com/office/drawing/2014/main" id="{99D63204-5162-7739-B4B5-A800271B1D96}"/>
                  </a:ext>
                </a:extLst>
              </p:cNvPr>
              <p:cNvSpPr txBox="1">
                <a:spLocks noRot="1" noChangeAspect="1" noMove="1" noResize="1" noEditPoints="1" noAdjustHandles="1" noChangeArrowheads="1" noChangeShapeType="1" noTextEdit="1"/>
              </p:cNvSpPr>
              <p:nvPr/>
            </p:nvSpPr>
            <p:spPr>
              <a:xfrm>
                <a:off x="4066453" y="1573965"/>
                <a:ext cx="2320059" cy="338554"/>
              </a:xfrm>
              <a:prstGeom prst="rect">
                <a:avLst/>
              </a:prstGeom>
              <a:blipFill>
                <a:blip r:embed="rId6"/>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C6492-2BDC-3D97-642D-DA63ED35F028}"/>
                  </a:ext>
                </a:extLst>
              </p:cNvPr>
              <p:cNvSpPr txBox="1"/>
              <p:nvPr/>
            </p:nvSpPr>
            <p:spPr>
              <a:xfrm>
                <a:off x="4066453" y="1818761"/>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=3</m:t>
                    </m:r>
                  </m:oMath>
                </a14:m>
                <a:r>
                  <a:rPr lang="en-US" sz="1600" dirty="0"/>
                  <a:t>, Min nodes = 7</a:t>
                </a:r>
              </a:p>
            </p:txBody>
          </p:sp>
        </mc:Choice>
        <mc:Fallback xmlns="">
          <p:sp>
            <p:nvSpPr>
              <p:cNvPr id="46" name="TextBox 45">
                <a:extLst>
                  <a:ext uri="{FF2B5EF4-FFF2-40B4-BE49-F238E27FC236}">
                    <a16:creationId xmlns:a16="http://schemas.microsoft.com/office/drawing/2014/main" id="{A7EC6492-2BDC-3D97-642D-DA63ED35F028}"/>
                  </a:ext>
                </a:extLst>
              </p:cNvPr>
              <p:cNvSpPr txBox="1">
                <a:spLocks noRot="1" noChangeAspect="1" noMove="1" noResize="1" noEditPoints="1" noAdjustHandles="1" noChangeArrowheads="1" noChangeShapeType="1" noTextEdit="1"/>
              </p:cNvSpPr>
              <p:nvPr/>
            </p:nvSpPr>
            <p:spPr>
              <a:xfrm>
                <a:off x="4066453" y="1818761"/>
                <a:ext cx="2320059" cy="338554"/>
              </a:xfrm>
              <a:prstGeom prst="rect">
                <a:avLst/>
              </a:prstGeom>
              <a:blipFill>
                <a:blip r:embed="rId7"/>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C69664-BECC-EBCE-866B-69A6E9E6270A}"/>
                  </a:ext>
                </a:extLst>
              </p:cNvPr>
              <p:cNvSpPr txBox="1"/>
              <p:nvPr/>
            </p:nvSpPr>
            <p:spPr>
              <a:xfrm>
                <a:off x="2476520" y="4138346"/>
                <a:ext cx="5899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2</m:t>
                      </m:r>
                      <m:r>
                        <a:rPr lang="en-US" sz="1400" i="1" smtClean="0">
                          <a:latin typeface="Cambria Math" panose="02040503050406030204" pitchFamily="18" charset="0"/>
                        </a:rPr>
                        <m:t>𝐻</m:t>
                      </m:r>
                      <m:r>
                        <a:rPr lang="en-US" sz="1400" b="0" i="1" smtClean="0">
                          <a:latin typeface="Cambria Math" panose="02040503050406030204" pitchFamily="18" charset="0"/>
                        </a:rPr>
                        <m:t>+</m:t>
                      </m:r>
                      <m:r>
                        <a:rPr lang="en-US" sz="1400" i="1">
                          <a:latin typeface="Cambria Math" panose="02040503050406030204" pitchFamily="18" charset="0"/>
                        </a:rPr>
                        <m:t>1</m:t>
                      </m:r>
                    </m:oMath>
                  </m:oMathPara>
                </a14:m>
                <a:endParaRPr lang="en-US" sz="1400" dirty="0"/>
              </a:p>
            </p:txBody>
          </p:sp>
        </mc:Choice>
        <mc:Fallback xmlns="">
          <p:sp>
            <p:nvSpPr>
              <p:cNvPr id="47" name="TextBox 46">
                <a:extLst>
                  <a:ext uri="{FF2B5EF4-FFF2-40B4-BE49-F238E27FC236}">
                    <a16:creationId xmlns:a16="http://schemas.microsoft.com/office/drawing/2014/main" id="{1DC69664-BECC-EBCE-866B-69A6E9E6270A}"/>
                  </a:ext>
                </a:extLst>
              </p:cNvPr>
              <p:cNvSpPr txBox="1">
                <a:spLocks noRot="1" noChangeAspect="1" noMove="1" noResize="1" noEditPoints="1" noAdjustHandles="1" noChangeArrowheads="1" noChangeShapeType="1" noTextEdit="1"/>
              </p:cNvSpPr>
              <p:nvPr/>
            </p:nvSpPr>
            <p:spPr>
              <a:xfrm>
                <a:off x="2476520" y="4138346"/>
                <a:ext cx="589970" cy="215444"/>
              </a:xfrm>
              <a:prstGeom prst="rect">
                <a:avLst/>
              </a:prstGeom>
              <a:blipFill>
                <a:blip r:embed="rId8"/>
                <a:stretch>
                  <a:fillRect l="-4167"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9"/>
                          <a:stretch>
                            <a:fillRect l="-102381" t="-103846" r="-102381" b="-219231"/>
                          </a:stretch>
                        </a:blipFill>
                      </a:tcPr>
                    </a:tc>
                    <a:tc>
                      <a:txBody>
                        <a:bodyPr/>
                        <a:lstStyle/>
                        <a:p>
                          <a:endParaRPr lang="en-US"/>
                        </a:p>
                      </a:txBody>
                      <a:tcPr anchor="ctr">
                        <a:blipFill>
                          <a:blip r:embed="rId9"/>
                          <a:stretch>
                            <a:fillRect l="-200000"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1F2C9ED-B573-BE2A-7A6F-380E41B888D5}"/>
                  </a:ext>
                </a:extLst>
              </p:cNvPr>
              <p:cNvSpPr txBox="1"/>
              <p:nvPr/>
            </p:nvSpPr>
            <p:spPr>
              <a:xfrm>
                <a:off x="5821365" y="4137059"/>
                <a:ext cx="7945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−1)/2</m:t>
                      </m:r>
                    </m:oMath>
                  </m:oMathPara>
                </a14:m>
                <a:endParaRPr lang="en-US" sz="1400" dirty="0"/>
              </a:p>
            </p:txBody>
          </p:sp>
        </mc:Choice>
        <mc:Fallback xmlns="">
          <p:sp>
            <p:nvSpPr>
              <p:cNvPr id="49" name="TextBox 48">
                <a:extLst>
                  <a:ext uri="{FF2B5EF4-FFF2-40B4-BE49-F238E27FC236}">
                    <a16:creationId xmlns:a16="http://schemas.microsoft.com/office/drawing/2014/main" id="{71F2C9ED-B573-BE2A-7A6F-380E41B888D5}"/>
                  </a:ext>
                </a:extLst>
              </p:cNvPr>
              <p:cNvSpPr txBox="1">
                <a:spLocks noRot="1" noChangeAspect="1" noMove="1" noResize="1" noEditPoints="1" noAdjustHandles="1" noChangeArrowheads="1" noChangeShapeType="1" noTextEdit="1"/>
              </p:cNvSpPr>
              <p:nvPr/>
            </p:nvSpPr>
            <p:spPr>
              <a:xfrm>
                <a:off x="5821365" y="4137059"/>
                <a:ext cx="794576" cy="215444"/>
              </a:xfrm>
              <a:prstGeom prst="rect">
                <a:avLst/>
              </a:prstGeom>
              <a:blipFill>
                <a:blip r:embed="rId10"/>
                <a:stretch>
                  <a:fillRect l="-7937" r="-476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095F2-32BE-4FB4-9388-AB4171DDDE28}"/>
                  </a:ext>
                </a:extLst>
              </p:cNvPr>
              <p:cNvSpPr txBox="1"/>
              <p:nvPr/>
            </p:nvSpPr>
            <p:spPr>
              <a:xfrm>
                <a:off x="4651325" y="4137158"/>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0" name="TextBox 49">
                <a:extLst>
                  <a:ext uri="{FF2B5EF4-FFF2-40B4-BE49-F238E27FC236}">
                    <a16:creationId xmlns:a16="http://schemas.microsoft.com/office/drawing/2014/main" id="{85C095F2-32BE-4FB4-9388-AB4171DDDE28}"/>
                  </a:ext>
                </a:extLst>
              </p:cNvPr>
              <p:cNvSpPr txBox="1">
                <a:spLocks noRot="1" noChangeAspect="1" noMove="1" noResize="1" noEditPoints="1" noAdjustHandles="1" noChangeArrowheads="1" noChangeShapeType="1" noTextEdit="1"/>
              </p:cNvSpPr>
              <p:nvPr/>
            </p:nvSpPr>
            <p:spPr>
              <a:xfrm>
                <a:off x="4651325" y="4137158"/>
                <a:ext cx="1025409" cy="215444"/>
              </a:xfrm>
              <a:prstGeom prst="rect">
                <a:avLst/>
              </a:prstGeom>
              <a:blipFill>
                <a:blip r:embed="rId11"/>
                <a:stretch>
                  <a:fillRect l="-7407" r="-24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B2D663-C3F4-9892-AECA-6FDF12DF47B5}"/>
                  </a:ext>
                </a:extLst>
              </p:cNvPr>
              <p:cNvSpPr txBox="1"/>
              <p:nvPr/>
            </p:nvSpPr>
            <p:spPr>
              <a:xfrm>
                <a:off x="1378279" y="4484346"/>
                <a:ext cx="7319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r>
                            <a:rPr lang="en-US" sz="1400" i="1">
                              <a:latin typeface="Cambria Math" panose="02040503050406030204" pitchFamily="18" charset="0"/>
                            </a:rPr>
                            <m:t>+1</m:t>
                          </m:r>
                        </m:sup>
                      </m:sSup>
                      <m:r>
                        <a:rPr lang="en-US" sz="1400" i="1">
                          <a:latin typeface="Cambria Math" panose="02040503050406030204" pitchFamily="18" charset="0"/>
                        </a:rPr>
                        <m:t>−1</m:t>
                      </m:r>
                    </m:oMath>
                  </m:oMathPara>
                </a14:m>
                <a:endParaRPr lang="en-US" sz="1400" dirty="0"/>
              </a:p>
            </p:txBody>
          </p:sp>
        </mc:Choice>
        <mc:Fallback xmlns="">
          <p:sp>
            <p:nvSpPr>
              <p:cNvPr id="51" name="TextBox 50">
                <a:extLst>
                  <a:ext uri="{FF2B5EF4-FFF2-40B4-BE49-F238E27FC236}">
                    <a16:creationId xmlns:a16="http://schemas.microsoft.com/office/drawing/2014/main" id="{06B2D663-C3F4-9892-AECA-6FDF12DF47B5}"/>
                  </a:ext>
                </a:extLst>
              </p:cNvPr>
              <p:cNvSpPr txBox="1">
                <a:spLocks noRot="1" noChangeAspect="1" noMove="1" noResize="1" noEditPoints="1" noAdjustHandles="1" noChangeArrowheads="1" noChangeShapeType="1" noTextEdit="1"/>
              </p:cNvSpPr>
              <p:nvPr/>
            </p:nvSpPr>
            <p:spPr>
              <a:xfrm>
                <a:off x="1378279" y="4484346"/>
                <a:ext cx="731932" cy="215444"/>
              </a:xfrm>
              <a:prstGeom prst="rect">
                <a:avLst/>
              </a:prstGeom>
              <a:blipFill>
                <a:blip r:embed="rId12"/>
                <a:stretch>
                  <a:fillRect l="-5085" r="-339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9C9B560-3615-2F08-EAD0-457729444EC9}"/>
                  </a:ext>
                </a:extLst>
              </p:cNvPr>
              <p:cNvSpPr txBox="1"/>
              <p:nvPr/>
            </p:nvSpPr>
            <p:spPr>
              <a:xfrm>
                <a:off x="4651325" y="4460302"/>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3" name="TextBox 52">
                <a:extLst>
                  <a:ext uri="{FF2B5EF4-FFF2-40B4-BE49-F238E27FC236}">
                    <a16:creationId xmlns:a16="http://schemas.microsoft.com/office/drawing/2014/main" id="{49C9B560-3615-2F08-EAD0-457729444EC9}"/>
                  </a:ext>
                </a:extLst>
              </p:cNvPr>
              <p:cNvSpPr txBox="1">
                <a:spLocks noRot="1" noChangeAspect="1" noMove="1" noResize="1" noEditPoints="1" noAdjustHandles="1" noChangeArrowheads="1" noChangeShapeType="1" noTextEdit="1"/>
              </p:cNvSpPr>
              <p:nvPr/>
            </p:nvSpPr>
            <p:spPr>
              <a:xfrm>
                <a:off x="4651325" y="4460302"/>
                <a:ext cx="1025409" cy="215444"/>
              </a:xfrm>
              <a:prstGeom prst="rect">
                <a:avLst/>
              </a:prstGeom>
              <a:blipFill>
                <a:blip r:embed="rId13"/>
                <a:stretch>
                  <a:fillRect l="-7407" t="-5556" r="-246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99D1802-20E0-9567-6B19-7A1D31F7DB90}"/>
                  </a:ext>
                </a:extLst>
              </p:cNvPr>
              <p:cNvSpPr txBox="1"/>
              <p:nvPr/>
            </p:nvSpPr>
            <p:spPr>
              <a:xfrm>
                <a:off x="2709709" y="4484346"/>
                <a:ext cx="24820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sup>
                      </m:sSup>
                    </m:oMath>
                  </m:oMathPara>
                </a14:m>
                <a:endParaRPr lang="en-US" sz="1400" dirty="0"/>
              </a:p>
            </p:txBody>
          </p:sp>
        </mc:Choice>
        <mc:Fallback xmlns="">
          <p:sp>
            <p:nvSpPr>
              <p:cNvPr id="55" name="TextBox 54">
                <a:extLst>
                  <a:ext uri="{FF2B5EF4-FFF2-40B4-BE49-F238E27FC236}">
                    <a16:creationId xmlns:a16="http://schemas.microsoft.com/office/drawing/2014/main" id="{199D1802-20E0-9567-6B19-7A1D31F7DB90}"/>
                  </a:ext>
                </a:extLst>
              </p:cNvPr>
              <p:cNvSpPr txBox="1">
                <a:spLocks noRot="1" noChangeAspect="1" noMove="1" noResize="1" noEditPoints="1" noAdjustHandles="1" noChangeArrowheads="1" noChangeShapeType="1" noTextEdit="1"/>
              </p:cNvSpPr>
              <p:nvPr/>
            </p:nvSpPr>
            <p:spPr>
              <a:xfrm>
                <a:off x="2709709" y="4484346"/>
                <a:ext cx="248209" cy="215444"/>
              </a:xfrm>
              <a:prstGeom prst="rect">
                <a:avLst/>
              </a:prstGeom>
              <a:blipFill>
                <a:blip r:embed="rId14"/>
                <a:stretch>
                  <a:fillRect l="-15000" r="-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420A0DF-1FC0-0630-8FE3-F9285857E4E0}"/>
                  </a:ext>
                </a:extLst>
              </p:cNvPr>
              <p:cNvSpPr txBox="1"/>
              <p:nvPr/>
            </p:nvSpPr>
            <p:spPr>
              <a:xfrm>
                <a:off x="6027667" y="4455507"/>
                <a:ext cx="406522"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𝑛</m:t>
                          </m:r>
                        </m:e>
                      </m:func>
                    </m:oMath>
                  </m:oMathPara>
                </a14:m>
                <a:endParaRPr lang="en-US" sz="1400" dirty="0"/>
              </a:p>
            </p:txBody>
          </p:sp>
        </mc:Choice>
        <mc:Fallback xmlns="">
          <p:sp>
            <p:nvSpPr>
              <p:cNvPr id="56" name="TextBox 55">
                <a:extLst>
                  <a:ext uri="{FF2B5EF4-FFF2-40B4-BE49-F238E27FC236}">
                    <a16:creationId xmlns:a16="http://schemas.microsoft.com/office/drawing/2014/main" id="{9420A0DF-1FC0-0630-8FE3-F9285857E4E0}"/>
                  </a:ext>
                </a:extLst>
              </p:cNvPr>
              <p:cNvSpPr txBox="1">
                <a:spLocks noRot="1" noChangeAspect="1" noMove="1" noResize="1" noEditPoints="1" noAdjustHandles="1" noChangeArrowheads="1" noChangeShapeType="1" noTextEdit="1"/>
              </p:cNvSpPr>
              <p:nvPr/>
            </p:nvSpPr>
            <p:spPr>
              <a:xfrm>
                <a:off x="6027667" y="4455507"/>
                <a:ext cx="406522" cy="215444"/>
              </a:xfrm>
              <a:prstGeom prst="rect">
                <a:avLst/>
              </a:prstGeom>
              <a:blipFill>
                <a:blip r:embed="rId15"/>
                <a:stretch>
                  <a:fillRect l="-18182" b="-33333"/>
                </a:stretch>
              </a:blipFill>
            </p:spPr>
            <p:txBody>
              <a:bodyPr/>
              <a:lstStyle/>
              <a:p>
                <a:r>
                  <a:rPr lang="en-US">
                    <a:noFill/>
                  </a:rPr>
                  <a:t> </a:t>
                </a:r>
              </a:p>
            </p:txBody>
          </p:sp>
        </mc:Fallback>
      </mc:AlternateContent>
    </p:spTree>
    <p:extLst>
      <p:ext uri="{BB962C8B-B14F-4D97-AF65-F5344CB8AC3E}">
        <p14:creationId xmlns:p14="http://schemas.microsoft.com/office/powerpoint/2010/main" val="13490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9" grpId="0"/>
      <p:bldP spid="50" grpId="0"/>
      <p:bldP spid="51" grpId="0"/>
      <p:bldP spid="53"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123612"/>
            <a:ext cx="6743175" cy="125886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data;</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2461571"/>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node with data and two NULL pointers in left and right</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7" y="2735416"/>
            <a:ext cx="6743175"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 </a:t>
            </a:r>
            <a:r>
              <a:rPr lang="en-US" sz="1200" dirty="0" err="1">
                <a:solidFill>
                  <a:schemeClr val="bg1"/>
                </a:solidFill>
                <a:latin typeface="Courier" pitchFamily="2" charset="0"/>
              </a:rPr>
              <a:t>newNode</a:t>
            </a:r>
            <a:r>
              <a:rPr lang="en-US" sz="1200" dirty="0">
                <a:solidFill>
                  <a:schemeClr val="bg1"/>
                </a:solidFill>
                <a:latin typeface="Courier" pitchFamily="2" charset="0"/>
              </a:rPr>
              <a:t>(int data)</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Allocate memory for new node</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 (</a:t>
            </a: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ln>
                  <a:solidFill>
                    <a:srgbClr val="00FDFF"/>
                  </a:solidFill>
                </a:ln>
                <a:solidFill>
                  <a:srgbClr val="00FDFF"/>
                </a:solidFill>
                <a:latin typeface="Courier" pitchFamily="2" charset="0"/>
              </a:rPr>
              <a:t>malloc</a:t>
            </a:r>
            <a:r>
              <a:rPr lang="en-US" sz="1200" dirty="0">
                <a:solidFill>
                  <a:schemeClr val="bg1"/>
                </a:solidFill>
                <a:latin typeface="Courier" pitchFamily="2" charset="0"/>
              </a:rPr>
              <a:t>(</a:t>
            </a:r>
            <a:r>
              <a:rPr lang="en-US" sz="1200" dirty="0" err="1">
                <a:solidFill>
                  <a:srgbClr val="FF2600"/>
                </a:solidFill>
                <a:latin typeface="Courier" pitchFamily="2" charset="0"/>
              </a:rPr>
              <a:t>sizeof</a:t>
            </a:r>
            <a:r>
              <a:rPr lang="en-US" sz="1200" dirty="0">
                <a:solidFill>
                  <a:schemeClr val="bg1"/>
                </a:solidFill>
                <a:latin typeface="Courier" pitchFamily="2" charset="0"/>
              </a:rPr>
              <a:t>(</a:t>
            </a: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node-&gt;data = data;</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node-&gt;right = NULL;</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p:txBody>
      </p:sp>
    </p:spTree>
    <p:extLst>
      <p:ext uri="{BB962C8B-B14F-4D97-AF65-F5344CB8AC3E}">
        <p14:creationId xmlns:p14="http://schemas.microsoft.com/office/powerpoint/2010/main" val="338537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simple binary tree</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8" y="1347187"/>
            <a:ext cx="3643328"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a:solidFill>
                  <a:schemeClr val="bg1"/>
                </a:solidFill>
                <a:latin typeface="Courier" pitchFamily="2" charset="0"/>
              </a:rPr>
              <a:t>main()</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create root with data=1</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root = </a:t>
            </a:r>
            <a:r>
              <a:rPr lang="en-US" sz="1200" dirty="0" err="1">
                <a:solidFill>
                  <a:schemeClr val="bg1"/>
                </a:solidFill>
                <a:latin typeface="Courier" pitchFamily="2" charset="0"/>
              </a:rPr>
              <a:t>newNode</a:t>
            </a:r>
            <a:r>
              <a:rPr lang="en-US" sz="1200" dirty="0">
                <a:solidFill>
                  <a:schemeClr val="bg1"/>
                </a:solidFill>
                <a:latin typeface="Courier" pitchFamily="2" charset="0"/>
              </a:rPr>
              <a:t>(1)</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 and right child of the root</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root-&gt;left = </a:t>
            </a:r>
            <a:r>
              <a:rPr lang="en-US" sz="1200" dirty="0" err="1">
                <a:solidFill>
                  <a:schemeClr val="bg1"/>
                </a:solidFill>
                <a:latin typeface="Courier" pitchFamily="2" charset="0"/>
              </a:rPr>
              <a:t>newNode</a:t>
            </a:r>
            <a:r>
              <a:rPr lang="en-US" sz="1200" dirty="0">
                <a:solidFill>
                  <a:schemeClr val="bg1"/>
                </a:solidFill>
                <a:latin typeface="Courier" pitchFamily="2" charset="0"/>
              </a:rPr>
              <a:t>(2);</a:t>
            </a:r>
          </a:p>
          <a:p>
            <a:pPr marL="0" indent="0">
              <a:lnSpc>
                <a:spcPts val="1500"/>
              </a:lnSpc>
              <a:spcBef>
                <a:spcPts val="0"/>
              </a:spcBef>
              <a:buNone/>
            </a:pPr>
            <a:r>
              <a:rPr lang="en-US" sz="1200" dirty="0">
                <a:solidFill>
                  <a:schemeClr val="bg1"/>
                </a:solidFill>
                <a:latin typeface="Courier" pitchFamily="2" charset="0"/>
              </a:rPr>
              <a:t>  root-&gt;right = </a:t>
            </a:r>
            <a:r>
              <a:rPr lang="en-US" sz="1200" dirty="0" err="1">
                <a:solidFill>
                  <a:schemeClr val="bg1"/>
                </a:solidFill>
                <a:latin typeface="Courier" pitchFamily="2" charset="0"/>
              </a:rPr>
              <a:t>newNode</a:t>
            </a:r>
            <a:r>
              <a:rPr lang="en-US" sz="1200" dirty="0">
                <a:solidFill>
                  <a:schemeClr val="bg1"/>
                </a:solidFill>
                <a:latin typeface="Courier" pitchFamily="2" charset="0"/>
              </a:rPr>
              <a:t>(3);</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left-left child of the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root-&gt;left-&gt;left = </a:t>
            </a:r>
            <a:r>
              <a:rPr lang="en-US" sz="1200" dirty="0" err="1">
                <a:solidFill>
                  <a:schemeClr val="bg1"/>
                </a:solidFill>
                <a:latin typeface="Courier" pitchFamily="2" charset="0"/>
              </a:rPr>
              <a:t>newNode</a:t>
            </a:r>
            <a:r>
              <a:rPr lang="en-US" sz="1200" dirty="0">
                <a:solidFill>
                  <a:schemeClr val="bg1"/>
                </a:solidFill>
                <a:latin typeface="Courier" pitchFamily="2" charset="0"/>
              </a:rPr>
              <a:t>(4);</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0;</a:t>
            </a:r>
          </a:p>
          <a:p>
            <a:pPr marL="0" indent="0">
              <a:lnSpc>
                <a:spcPts val="1500"/>
              </a:lnSpc>
              <a:spcBef>
                <a:spcPts val="0"/>
              </a:spcBef>
              <a:buNone/>
            </a:pPr>
            <a:r>
              <a:rPr lang="en-US" sz="1200" dirty="0">
                <a:solidFill>
                  <a:schemeClr val="bg1"/>
                </a:solidFill>
                <a:latin typeface="Courier" pitchFamily="2" charset="0"/>
              </a:rPr>
              <a:t>}</a:t>
            </a:r>
          </a:p>
        </p:txBody>
      </p:sp>
      <p:sp>
        <p:nvSpPr>
          <p:cNvPr id="7" name="Oval 6">
            <a:extLst>
              <a:ext uri="{FF2B5EF4-FFF2-40B4-BE49-F238E27FC236}">
                <a16:creationId xmlns:a16="http://schemas.microsoft.com/office/drawing/2014/main" id="{2C1659D2-F830-7A17-ADD6-F0480398ACCD}"/>
              </a:ext>
            </a:extLst>
          </p:cNvPr>
          <p:cNvSpPr/>
          <p:nvPr/>
        </p:nvSpPr>
        <p:spPr>
          <a:xfrm>
            <a:off x="5130420" y="13646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 name="TextBox 7">
            <a:extLst>
              <a:ext uri="{FF2B5EF4-FFF2-40B4-BE49-F238E27FC236}">
                <a16:creationId xmlns:a16="http://schemas.microsoft.com/office/drawing/2014/main" id="{69480BFB-FD30-FC1E-36FD-37646F1C22DC}"/>
              </a:ext>
            </a:extLst>
          </p:cNvPr>
          <p:cNvSpPr txBox="1"/>
          <p:nvPr/>
        </p:nvSpPr>
        <p:spPr>
          <a:xfrm>
            <a:off x="5161144" y="1347187"/>
            <a:ext cx="301686" cy="369332"/>
          </a:xfrm>
          <a:prstGeom prst="rect">
            <a:avLst/>
          </a:prstGeom>
          <a:noFill/>
        </p:spPr>
        <p:txBody>
          <a:bodyPr wrap="none" rtlCol="0">
            <a:spAutoFit/>
          </a:bodyPr>
          <a:lstStyle/>
          <a:p>
            <a:r>
              <a:rPr lang="en-US" dirty="0"/>
              <a:t>1</a:t>
            </a:r>
          </a:p>
        </p:txBody>
      </p:sp>
      <p:sp>
        <p:nvSpPr>
          <p:cNvPr id="10" name="Oval 9">
            <a:extLst>
              <a:ext uri="{FF2B5EF4-FFF2-40B4-BE49-F238E27FC236}">
                <a16:creationId xmlns:a16="http://schemas.microsoft.com/office/drawing/2014/main" id="{C44F8F24-44E0-9BAC-CF8F-CAF20B3FA3CD}"/>
              </a:ext>
            </a:extLst>
          </p:cNvPr>
          <p:cNvSpPr/>
          <p:nvPr/>
        </p:nvSpPr>
        <p:spPr>
          <a:xfrm>
            <a:off x="4694630" y="192648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 name="TextBox 11">
            <a:extLst>
              <a:ext uri="{FF2B5EF4-FFF2-40B4-BE49-F238E27FC236}">
                <a16:creationId xmlns:a16="http://schemas.microsoft.com/office/drawing/2014/main" id="{973C63B4-3012-7C84-ACE1-6852A930343F}"/>
              </a:ext>
            </a:extLst>
          </p:cNvPr>
          <p:cNvSpPr txBox="1"/>
          <p:nvPr/>
        </p:nvSpPr>
        <p:spPr>
          <a:xfrm>
            <a:off x="4725354" y="1909071"/>
            <a:ext cx="301686" cy="369332"/>
          </a:xfrm>
          <a:prstGeom prst="rect">
            <a:avLst/>
          </a:prstGeom>
          <a:noFill/>
        </p:spPr>
        <p:txBody>
          <a:bodyPr wrap="none" rtlCol="0">
            <a:spAutoFit/>
          </a:bodyPr>
          <a:lstStyle/>
          <a:p>
            <a:r>
              <a:rPr lang="en-US" dirty="0"/>
              <a:t>2</a:t>
            </a:r>
          </a:p>
        </p:txBody>
      </p:sp>
      <p:sp>
        <p:nvSpPr>
          <p:cNvPr id="13" name="Oval 12">
            <a:extLst>
              <a:ext uri="{FF2B5EF4-FFF2-40B4-BE49-F238E27FC236}">
                <a16:creationId xmlns:a16="http://schemas.microsoft.com/office/drawing/2014/main" id="{FB4D724D-D894-25BD-FB18-D09A8F1E79BC}"/>
              </a:ext>
            </a:extLst>
          </p:cNvPr>
          <p:cNvSpPr/>
          <p:nvPr/>
        </p:nvSpPr>
        <p:spPr>
          <a:xfrm>
            <a:off x="5526286" y="192244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4" name="TextBox 13">
            <a:extLst>
              <a:ext uri="{FF2B5EF4-FFF2-40B4-BE49-F238E27FC236}">
                <a16:creationId xmlns:a16="http://schemas.microsoft.com/office/drawing/2014/main" id="{D7A13A75-4D83-8B13-509E-0D12865FF1C6}"/>
              </a:ext>
            </a:extLst>
          </p:cNvPr>
          <p:cNvSpPr txBox="1"/>
          <p:nvPr/>
        </p:nvSpPr>
        <p:spPr>
          <a:xfrm>
            <a:off x="5557010" y="1905028"/>
            <a:ext cx="301686" cy="369332"/>
          </a:xfrm>
          <a:prstGeom prst="rect">
            <a:avLst/>
          </a:prstGeom>
          <a:noFill/>
        </p:spPr>
        <p:txBody>
          <a:bodyPr wrap="none" rtlCol="0">
            <a:spAutoFit/>
          </a:bodyPr>
          <a:lstStyle/>
          <a:p>
            <a:r>
              <a:rPr lang="en-US" dirty="0"/>
              <a:t>3</a:t>
            </a:r>
          </a:p>
        </p:txBody>
      </p:sp>
      <p:cxnSp>
        <p:nvCxnSpPr>
          <p:cNvPr id="15" name="Straight Arrow Connector 14">
            <a:extLst>
              <a:ext uri="{FF2B5EF4-FFF2-40B4-BE49-F238E27FC236}">
                <a16:creationId xmlns:a16="http://schemas.microsoft.com/office/drawing/2014/main" id="{A39D84F1-32CC-B6A4-CBBF-BF55C83D3470}"/>
              </a:ext>
            </a:extLst>
          </p:cNvPr>
          <p:cNvCxnSpPr>
            <a:cxnSpLocks/>
          </p:cNvCxnSpPr>
          <p:nvPr/>
        </p:nvCxnSpPr>
        <p:spPr>
          <a:xfrm flipH="1">
            <a:off x="4867884" y="172483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CA596EB-B5D8-FB31-216B-A267EE3A1395}"/>
              </a:ext>
            </a:extLst>
          </p:cNvPr>
          <p:cNvCxnSpPr>
            <a:cxnSpLocks/>
          </p:cNvCxnSpPr>
          <p:nvPr/>
        </p:nvCxnSpPr>
        <p:spPr>
          <a:xfrm>
            <a:off x="5320300" y="1724832"/>
            <a:ext cx="395866"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F2962C4-2B67-132B-8A4D-6FFD0EFDDC96}"/>
              </a:ext>
            </a:extLst>
          </p:cNvPr>
          <p:cNvSpPr/>
          <p:nvPr/>
        </p:nvSpPr>
        <p:spPr>
          <a:xfrm>
            <a:off x="4258144" y="2494622"/>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8" name="TextBox 17">
            <a:extLst>
              <a:ext uri="{FF2B5EF4-FFF2-40B4-BE49-F238E27FC236}">
                <a16:creationId xmlns:a16="http://schemas.microsoft.com/office/drawing/2014/main" id="{BD38446E-3281-87C8-B43E-E1676B12D16D}"/>
              </a:ext>
            </a:extLst>
          </p:cNvPr>
          <p:cNvSpPr txBox="1"/>
          <p:nvPr/>
        </p:nvSpPr>
        <p:spPr>
          <a:xfrm>
            <a:off x="4288868" y="2477204"/>
            <a:ext cx="301686" cy="369332"/>
          </a:xfrm>
          <a:prstGeom prst="rect">
            <a:avLst/>
          </a:prstGeom>
          <a:noFill/>
        </p:spPr>
        <p:txBody>
          <a:bodyPr wrap="none" rtlCol="0">
            <a:spAutoFit/>
          </a:bodyPr>
          <a:lstStyle/>
          <a:p>
            <a:r>
              <a:rPr lang="en-US" dirty="0"/>
              <a:t>4</a:t>
            </a:r>
          </a:p>
        </p:txBody>
      </p:sp>
      <p:cxnSp>
        <p:nvCxnSpPr>
          <p:cNvPr id="19" name="Straight Arrow Connector 18">
            <a:extLst>
              <a:ext uri="{FF2B5EF4-FFF2-40B4-BE49-F238E27FC236}">
                <a16:creationId xmlns:a16="http://schemas.microsoft.com/office/drawing/2014/main" id="{CF370A60-7990-3BC7-5CB2-8BCA77658A63}"/>
              </a:ext>
            </a:extLst>
          </p:cNvPr>
          <p:cNvCxnSpPr>
            <a:cxnSpLocks/>
            <a:endCxn id="18" idx="0"/>
          </p:cNvCxnSpPr>
          <p:nvPr/>
        </p:nvCxnSpPr>
        <p:spPr>
          <a:xfrm flipH="1">
            <a:off x="4439711" y="228465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33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Often we wish to process a binary tree by “visiting” each of its nodes, each time performing a specific action (such as printing, updating, searching the contents of the node)</a:t>
            </a:r>
          </a:p>
          <a:p>
            <a:pPr>
              <a:lnSpc>
                <a:spcPts val="1700"/>
              </a:lnSpc>
              <a:spcBef>
                <a:spcPts val="200"/>
              </a:spcBef>
              <a:spcAft>
                <a:spcPts val="200"/>
              </a:spcAft>
            </a:pPr>
            <a:r>
              <a:rPr lang="en-US" sz="1400" dirty="0"/>
              <a:t>Any process for visiting all of the nodes in some order is called a </a:t>
            </a:r>
            <a:r>
              <a:rPr lang="en-US" sz="1400" b="1" dirty="0"/>
              <a:t>traversal</a:t>
            </a:r>
            <a:endParaRPr lang="en-US" sz="1400" dirty="0"/>
          </a:p>
          <a:p>
            <a:pPr>
              <a:lnSpc>
                <a:spcPts val="1700"/>
              </a:lnSpc>
              <a:spcBef>
                <a:spcPts val="200"/>
              </a:spcBef>
              <a:spcAft>
                <a:spcPts val="200"/>
              </a:spcAft>
            </a:pPr>
            <a:r>
              <a:rPr lang="en-US" sz="1400" dirty="0"/>
              <a:t>Unlike linear data structures (e.g. arrays, linked lists, </a:t>
            </a:r>
            <a:r>
              <a:rPr lang="en-US" sz="1400" dirty="0" err="1"/>
              <a:t>etc</a:t>
            </a:r>
            <a:r>
              <a:rPr lang="en-US" sz="1400" dirty="0"/>
              <a:t>), trees do not inherently have a linear order in which they can be traversed</a:t>
            </a:r>
          </a:p>
          <a:p>
            <a:pPr>
              <a:lnSpc>
                <a:spcPts val="1700"/>
              </a:lnSpc>
              <a:spcBef>
                <a:spcPts val="200"/>
              </a:spcBef>
              <a:spcAft>
                <a:spcPts val="200"/>
              </a:spcAft>
            </a:pPr>
            <a:r>
              <a:rPr lang="en-US" sz="1400" dirty="0"/>
              <a:t>There is no “natural” end or start so to say of a tree.</a:t>
            </a:r>
          </a:p>
          <a:p>
            <a:pPr>
              <a:lnSpc>
                <a:spcPts val="1700"/>
              </a:lnSpc>
              <a:spcBef>
                <a:spcPts val="200"/>
              </a:spcBef>
              <a:spcAft>
                <a:spcPts val="200"/>
              </a:spcAft>
            </a:pPr>
            <a:endParaRPr lang="en-US" sz="1400" dirty="0"/>
          </a:p>
          <a:p>
            <a:pPr>
              <a:lnSpc>
                <a:spcPts val="1700"/>
              </a:lnSpc>
              <a:spcBef>
                <a:spcPts val="200"/>
              </a:spcBef>
              <a:spcAft>
                <a:spcPts val="200"/>
              </a:spcAft>
            </a:pPr>
            <a:r>
              <a:rPr lang="en-US" sz="1400" b="1" dirty="0"/>
              <a:t>General recursive pattern:</a:t>
            </a:r>
          </a:p>
          <a:p>
            <a:pPr>
              <a:lnSpc>
                <a:spcPts val="1700"/>
              </a:lnSpc>
              <a:spcBef>
                <a:spcPts val="200"/>
              </a:spcBef>
              <a:spcAft>
                <a:spcPts val="200"/>
              </a:spcAft>
            </a:pPr>
            <a:r>
              <a:rPr lang="en-US" sz="1400" dirty="0"/>
              <a:t>Different order of three basic operations from a node N</a:t>
            </a:r>
          </a:p>
          <a:p>
            <a:pPr marL="447675" lvl="1" indent="-223838">
              <a:lnSpc>
                <a:spcPts val="1700"/>
              </a:lnSpc>
              <a:spcBef>
                <a:spcPts val="200"/>
              </a:spcBef>
              <a:spcAft>
                <a:spcPts val="200"/>
              </a:spcAft>
            </a:pPr>
            <a:r>
              <a:rPr lang="en-US" sz="1200" dirty="0"/>
              <a:t>(N) Process N itself</a:t>
            </a:r>
          </a:p>
          <a:p>
            <a:pPr marL="447675" lvl="1" indent="-223838">
              <a:lnSpc>
                <a:spcPts val="1700"/>
              </a:lnSpc>
              <a:spcBef>
                <a:spcPts val="200"/>
              </a:spcBef>
              <a:spcAft>
                <a:spcPts val="200"/>
              </a:spcAft>
            </a:pPr>
            <a:r>
              <a:rPr lang="en-US" sz="1200" dirty="0"/>
              <a:t>(L) Recurse on N’s left subtree</a:t>
            </a:r>
          </a:p>
          <a:p>
            <a:pPr marL="447675" lvl="1" indent="-223838">
              <a:lnSpc>
                <a:spcPts val="1700"/>
              </a:lnSpc>
              <a:spcBef>
                <a:spcPts val="200"/>
              </a:spcBef>
              <a:spcAft>
                <a:spcPts val="200"/>
              </a:spcAft>
            </a:pPr>
            <a:r>
              <a:rPr lang="en-US" sz="1200" dirty="0"/>
              <a:t>(R) Recurse on N’s right subtree</a:t>
            </a:r>
          </a:p>
          <a:p>
            <a:pPr>
              <a:lnSpc>
                <a:spcPts val="1700"/>
              </a:lnSpc>
              <a:spcBef>
                <a:spcPts val="200"/>
              </a:spcBef>
              <a:spcAft>
                <a:spcPts val="200"/>
              </a:spcAft>
            </a:pPr>
            <a:endParaRPr lang="en-US" sz="1400" dirty="0"/>
          </a:p>
        </p:txBody>
      </p:sp>
    </p:spTree>
    <p:extLst>
      <p:ext uri="{BB962C8B-B14F-4D97-AF65-F5344CB8AC3E}">
        <p14:creationId xmlns:p14="http://schemas.microsoft.com/office/powerpoint/2010/main" val="23580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2932590" cy="9994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spcAft>
                <a:spcPts val="200"/>
              </a:spcAft>
            </a:pPr>
            <a:r>
              <a:rPr lang="en-US" sz="1400" dirty="0"/>
              <a:t>From a node N</a:t>
            </a:r>
          </a:p>
          <a:p>
            <a:pPr marL="447675" lvl="1" indent="-223838">
              <a:lnSpc>
                <a:spcPts val="1600"/>
              </a:lnSpc>
              <a:spcBef>
                <a:spcPts val="0"/>
              </a:spcBef>
              <a:spcAft>
                <a:spcPts val="200"/>
              </a:spcAft>
            </a:pPr>
            <a:r>
              <a:rPr lang="en-US" sz="1200" dirty="0"/>
              <a:t>(N) Process N itself</a:t>
            </a:r>
          </a:p>
          <a:p>
            <a:pPr marL="447675" lvl="1" indent="-223838">
              <a:lnSpc>
                <a:spcPts val="1600"/>
              </a:lnSpc>
              <a:spcBef>
                <a:spcPts val="0"/>
              </a:spcBef>
              <a:spcAft>
                <a:spcPts val="200"/>
              </a:spcAft>
            </a:pPr>
            <a:r>
              <a:rPr lang="en-US" sz="1200" dirty="0"/>
              <a:t>(L) Recurse on N’s left subtree</a:t>
            </a:r>
          </a:p>
          <a:p>
            <a:pPr marL="447675" lvl="1" indent="-223838">
              <a:lnSpc>
                <a:spcPts val="1600"/>
              </a:lnSpc>
              <a:spcBef>
                <a:spcPts val="0"/>
              </a:spcBef>
              <a:spcAft>
                <a:spcPts val="200"/>
              </a:spcAft>
            </a:pPr>
            <a:r>
              <a:rPr lang="en-US" sz="1200" dirty="0"/>
              <a:t>(R) Recurse on N’s right subtree</a:t>
            </a:r>
          </a:p>
        </p:txBody>
      </p:sp>
      <p:sp>
        <p:nvSpPr>
          <p:cNvPr id="2" name="Content Placeholder 2">
            <a:extLst>
              <a:ext uri="{FF2B5EF4-FFF2-40B4-BE49-F238E27FC236}">
                <a16:creationId xmlns:a16="http://schemas.microsoft.com/office/drawing/2014/main" id="{8C41B221-0614-55C6-3302-BAD656BB2363}"/>
              </a:ext>
            </a:extLst>
          </p:cNvPr>
          <p:cNvSpPr txBox="1">
            <a:spLocks/>
          </p:cNvSpPr>
          <p:nvPr/>
        </p:nvSpPr>
        <p:spPr>
          <a:xfrm>
            <a:off x="3345839" y="1051475"/>
            <a:ext cx="174155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Pre-order (NLR)</a:t>
            </a:r>
          </a:p>
        </p:txBody>
      </p:sp>
      <p:sp>
        <p:nvSpPr>
          <p:cNvPr id="74" name="Content Placeholder 2">
            <a:extLst>
              <a:ext uri="{FF2B5EF4-FFF2-40B4-BE49-F238E27FC236}">
                <a16:creationId xmlns:a16="http://schemas.microsoft.com/office/drawing/2014/main" id="{B37A4956-C4FF-FD61-475D-88BC6D1FCB91}"/>
              </a:ext>
            </a:extLst>
          </p:cNvPr>
          <p:cNvSpPr txBox="1">
            <a:spLocks/>
          </p:cNvSpPr>
          <p:nvPr/>
        </p:nvSpPr>
        <p:spPr>
          <a:xfrm>
            <a:off x="4577682" y="263840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A-B-D-H-I-E-C-F-J-G</a:t>
            </a:r>
          </a:p>
        </p:txBody>
      </p:sp>
      <p:pic>
        <p:nvPicPr>
          <p:cNvPr id="159" name="Picture 158">
            <a:extLst>
              <a:ext uri="{FF2B5EF4-FFF2-40B4-BE49-F238E27FC236}">
                <a16:creationId xmlns:a16="http://schemas.microsoft.com/office/drawing/2014/main" id="{BCE387BC-4028-1BCB-B765-A3736164BD00}"/>
              </a:ext>
            </a:extLst>
          </p:cNvPr>
          <p:cNvPicPr>
            <a:picLocks noChangeAspect="1"/>
          </p:cNvPicPr>
          <p:nvPr/>
        </p:nvPicPr>
        <p:blipFill>
          <a:blip r:embed="rId3"/>
          <a:stretch>
            <a:fillRect/>
          </a:stretch>
        </p:blipFill>
        <p:spPr>
          <a:xfrm>
            <a:off x="3797101" y="1283940"/>
            <a:ext cx="2082712" cy="1440000"/>
          </a:xfrm>
          <a:prstGeom prst="rect">
            <a:avLst/>
          </a:prstGeom>
        </p:spPr>
      </p:pic>
      <p:sp>
        <p:nvSpPr>
          <p:cNvPr id="160" name="Content Placeholder 2">
            <a:extLst>
              <a:ext uri="{FF2B5EF4-FFF2-40B4-BE49-F238E27FC236}">
                <a16:creationId xmlns:a16="http://schemas.microsoft.com/office/drawing/2014/main" id="{A733ED8B-6AE2-71A5-710C-A27C89AB2157}"/>
              </a:ext>
            </a:extLst>
          </p:cNvPr>
          <p:cNvSpPr txBox="1">
            <a:spLocks/>
          </p:cNvSpPr>
          <p:nvPr/>
        </p:nvSpPr>
        <p:spPr>
          <a:xfrm>
            <a:off x="177809" y="2769415"/>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In-order (LNR)</a:t>
            </a:r>
          </a:p>
        </p:txBody>
      </p:sp>
      <p:pic>
        <p:nvPicPr>
          <p:cNvPr id="161" name="Picture 160">
            <a:extLst>
              <a:ext uri="{FF2B5EF4-FFF2-40B4-BE49-F238E27FC236}">
                <a16:creationId xmlns:a16="http://schemas.microsoft.com/office/drawing/2014/main" id="{A9D3524D-1A2A-4F97-1684-672D30671D87}"/>
              </a:ext>
            </a:extLst>
          </p:cNvPr>
          <p:cNvPicPr>
            <a:picLocks noChangeAspect="1"/>
          </p:cNvPicPr>
          <p:nvPr/>
        </p:nvPicPr>
        <p:blipFill>
          <a:blip r:embed="rId4"/>
          <a:stretch>
            <a:fillRect/>
          </a:stretch>
        </p:blipFill>
        <p:spPr>
          <a:xfrm>
            <a:off x="628053" y="3087154"/>
            <a:ext cx="2082712" cy="1440000"/>
          </a:xfrm>
          <a:prstGeom prst="rect">
            <a:avLst/>
          </a:prstGeom>
        </p:spPr>
      </p:pic>
      <p:sp>
        <p:nvSpPr>
          <p:cNvPr id="162" name="Content Placeholder 2">
            <a:extLst>
              <a:ext uri="{FF2B5EF4-FFF2-40B4-BE49-F238E27FC236}">
                <a16:creationId xmlns:a16="http://schemas.microsoft.com/office/drawing/2014/main" id="{A94E04DB-BFDC-BE89-18F4-F6EA2B747F37}"/>
              </a:ext>
            </a:extLst>
          </p:cNvPr>
          <p:cNvSpPr txBox="1">
            <a:spLocks/>
          </p:cNvSpPr>
          <p:nvPr/>
        </p:nvSpPr>
        <p:spPr>
          <a:xfrm>
            <a:off x="471487" y="4536017"/>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H-D-I-B-E-A-J-F-C-G</a:t>
            </a:r>
          </a:p>
        </p:txBody>
      </p:sp>
      <p:sp>
        <p:nvSpPr>
          <p:cNvPr id="163" name="Content Placeholder 2">
            <a:extLst>
              <a:ext uri="{FF2B5EF4-FFF2-40B4-BE49-F238E27FC236}">
                <a16:creationId xmlns:a16="http://schemas.microsoft.com/office/drawing/2014/main" id="{2652C614-44BD-7638-E596-E004595A0E6C}"/>
              </a:ext>
            </a:extLst>
          </p:cNvPr>
          <p:cNvSpPr txBox="1">
            <a:spLocks/>
          </p:cNvSpPr>
          <p:nvPr/>
        </p:nvSpPr>
        <p:spPr>
          <a:xfrm>
            <a:off x="3302111" y="2774668"/>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Post-order (LRN)</a:t>
            </a:r>
          </a:p>
        </p:txBody>
      </p:sp>
      <p:pic>
        <p:nvPicPr>
          <p:cNvPr id="164" name="Picture 163">
            <a:extLst>
              <a:ext uri="{FF2B5EF4-FFF2-40B4-BE49-F238E27FC236}">
                <a16:creationId xmlns:a16="http://schemas.microsoft.com/office/drawing/2014/main" id="{8BC11FCB-B226-7EF1-20F2-81D5C2CD3FF2}"/>
              </a:ext>
            </a:extLst>
          </p:cNvPr>
          <p:cNvPicPr>
            <a:picLocks noChangeAspect="1"/>
          </p:cNvPicPr>
          <p:nvPr/>
        </p:nvPicPr>
        <p:blipFill>
          <a:blip r:embed="rId5"/>
          <a:stretch>
            <a:fillRect/>
          </a:stretch>
        </p:blipFill>
        <p:spPr>
          <a:xfrm>
            <a:off x="3797101" y="3137175"/>
            <a:ext cx="2082712" cy="1440000"/>
          </a:xfrm>
          <a:prstGeom prst="rect">
            <a:avLst/>
          </a:prstGeom>
        </p:spPr>
      </p:pic>
      <p:sp>
        <p:nvSpPr>
          <p:cNvPr id="165" name="Content Placeholder 2">
            <a:extLst>
              <a:ext uri="{FF2B5EF4-FFF2-40B4-BE49-F238E27FC236}">
                <a16:creationId xmlns:a16="http://schemas.microsoft.com/office/drawing/2014/main" id="{C983070E-CEBA-07D5-043E-D2145230D651}"/>
              </a:ext>
            </a:extLst>
          </p:cNvPr>
          <p:cNvSpPr txBox="1">
            <a:spLocks/>
          </p:cNvSpPr>
          <p:nvPr/>
        </p:nvSpPr>
        <p:spPr>
          <a:xfrm>
            <a:off x="3897570" y="454193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H-I-D-E-B-J-F-G-C-A</a:t>
            </a:r>
          </a:p>
        </p:txBody>
      </p:sp>
    </p:spTree>
    <p:extLst>
      <p:ext uri="{BB962C8B-B14F-4D97-AF65-F5344CB8AC3E}">
        <p14:creationId xmlns:p14="http://schemas.microsoft.com/office/powerpoint/2010/main" val="27644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60" grpId="0"/>
      <p:bldP spid="162" grpId="0"/>
      <p:bldP spid="163" grpId="0"/>
      <p:bldP spid="1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17608"/>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printPreorder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Pre-order (NLR)</a:t>
            </a:r>
          </a:p>
        </p:txBody>
      </p:sp>
    </p:spTree>
    <p:extLst>
      <p:ext uri="{BB962C8B-B14F-4D97-AF65-F5344CB8AC3E}">
        <p14:creationId xmlns:p14="http://schemas.microsoft.com/office/powerpoint/2010/main" val="21811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0929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printInorder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In-order (LNR)</a:t>
            </a:r>
          </a:p>
        </p:txBody>
      </p:sp>
    </p:spTree>
    <p:extLst>
      <p:ext uri="{BB962C8B-B14F-4D97-AF65-F5344CB8AC3E}">
        <p14:creationId xmlns:p14="http://schemas.microsoft.com/office/powerpoint/2010/main" val="2875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2"/>
            <a:ext cx="6743175" cy="239267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printPostorder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Post-order (LRN)</a:t>
            </a:r>
          </a:p>
        </p:txBody>
      </p:sp>
    </p:spTree>
    <p:extLst>
      <p:ext uri="{BB962C8B-B14F-4D97-AF65-F5344CB8AC3E}">
        <p14:creationId xmlns:p14="http://schemas.microsoft.com/office/powerpoint/2010/main" val="146348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Searching data is one of the ubiquitous operations in programing</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Similar related operations are finding maximum or minimum etc.</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Now, the question is how to make searching as efficient as possible</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A related question: What are the best </a:t>
            </a:r>
            <a:r>
              <a:rPr lang="en-US" sz="1600" i="1" dirty="0"/>
              <a:t>search data structures</a:t>
            </a:r>
            <a:r>
              <a:rPr lang="en-US" sz="1600" dirty="0"/>
              <a:t>?</a:t>
            </a:r>
          </a:p>
        </p:txBody>
      </p:sp>
    </p:spTree>
    <p:extLst>
      <p:ext uri="{BB962C8B-B14F-4D97-AF65-F5344CB8AC3E}">
        <p14:creationId xmlns:p14="http://schemas.microsoft.com/office/powerpoint/2010/main" val="184342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u="sng" dirty="0"/>
              <a:t>Definition</a:t>
            </a:r>
            <a:r>
              <a:rPr lang="en-US" sz="1600" dirty="0"/>
              <a:t>: A binary search tree is a special kind of binary tree in which</a:t>
            </a:r>
          </a:p>
          <a:p>
            <a:pPr>
              <a:lnSpc>
                <a:spcPts val="1700"/>
              </a:lnSpc>
              <a:spcBef>
                <a:spcPts val="200"/>
              </a:spcBef>
              <a:spcAft>
                <a:spcPts val="200"/>
              </a:spcAft>
            </a:pPr>
            <a:r>
              <a:rPr lang="en-US" sz="1600" dirty="0"/>
              <a:t>Each node contains one comparable key</a:t>
            </a:r>
          </a:p>
          <a:p>
            <a:pPr lvl="1">
              <a:lnSpc>
                <a:spcPts val="1700"/>
              </a:lnSpc>
              <a:spcBef>
                <a:spcPts val="200"/>
              </a:spcBef>
              <a:spcAft>
                <a:spcPts val="200"/>
              </a:spcAft>
            </a:pPr>
            <a:r>
              <a:rPr lang="en-US" sz="1400" dirty="0"/>
              <a:t>(and optionally some associated data/value)</a:t>
            </a:r>
          </a:p>
          <a:p>
            <a:pPr>
              <a:lnSpc>
                <a:spcPts val="1700"/>
              </a:lnSpc>
              <a:spcBef>
                <a:spcPts val="200"/>
              </a:spcBef>
              <a:spcAft>
                <a:spcPts val="200"/>
              </a:spcAft>
            </a:pPr>
            <a:r>
              <a:rPr lang="en-US" sz="1600" dirty="0"/>
              <a:t>Each node’s key is greater than any key stored in its left subtree</a:t>
            </a:r>
          </a:p>
          <a:p>
            <a:pPr>
              <a:lnSpc>
                <a:spcPts val="1700"/>
              </a:lnSpc>
              <a:spcBef>
                <a:spcPts val="200"/>
              </a:spcBef>
              <a:spcAft>
                <a:spcPts val="200"/>
              </a:spcAft>
            </a:pPr>
            <a:r>
              <a:rPr lang="en-US" sz="1600" dirty="0"/>
              <a:t>Each node’s key is less than any key stored in its right subtree</a:t>
            </a:r>
          </a:p>
          <a:p>
            <a:pPr>
              <a:lnSpc>
                <a:spcPts val="1700"/>
              </a:lnSpc>
              <a:spcBef>
                <a:spcPts val="200"/>
              </a:spcBef>
              <a:spcAft>
                <a:spcPts val="200"/>
              </a:spcAft>
            </a:pPr>
            <a:endParaRPr lang="en-US" sz="1600" dirty="0"/>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413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4293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85379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85887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57811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58452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58650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32648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3112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30298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30241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78214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78214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277408"/>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27740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27740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4010119"/>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4010119"/>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4002563"/>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610CE39-617A-D337-E9DD-7478B5CC9669}"/>
              </a:ext>
            </a:extLst>
          </p:cNvPr>
          <p:cNvSpPr>
            <a:spLocks noChangeAspect="1"/>
          </p:cNvSpPr>
          <p:nvPr/>
        </p:nvSpPr>
        <p:spPr>
          <a:xfrm>
            <a:off x="4576036" y="243182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a:extLst>
              <a:ext uri="{FF2B5EF4-FFF2-40B4-BE49-F238E27FC236}">
                <a16:creationId xmlns:a16="http://schemas.microsoft.com/office/drawing/2014/main" id="{ED0DC50C-ACB4-AA86-37A8-97A1FFDEE23A}"/>
              </a:ext>
            </a:extLst>
          </p:cNvPr>
          <p:cNvSpPr txBox="1"/>
          <p:nvPr/>
        </p:nvSpPr>
        <p:spPr>
          <a:xfrm>
            <a:off x="4583598" y="2447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4" name="Oval 43">
            <a:extLst>
              <a:ext uri="{FF2B5EF4-FFF2-40B4-BE49-F238E27FC236}">
                <a16:creationId xmlns:a16="http://schemas.microsoft.com/office/drawing/2014/main" id="{291DC513-030D-248E-E50A-CAEF416B899C}"/>
              </a:ext>
            </a:extLst>
          </p:cNvPr>
          <p:cNvSpPr>
            <a:spLocks noChangeAspect="1"/>
          </p:cNvSpPr>
          <p:nvPr/>
        </p:nvSpPr>
        <p:spPr>
          <a:xfrm>
            <a:off x="5111036" y="308230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C20933BA-513A-59EC-D25F-1830B3BA6540}"/>
              </a:ext>
            </a:extLst>
          </p:cNvPr>
          <p:cNvSpPr txBox="1"/>
          <p:nvPr/>
        </p:nvSpPr>
        <p:spPr>
          <a:xfrm>
            <a:off x="5120186" y="3095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341B8BDF-8A56-E0E2-F587-D71A4882F0ED}"/>
              </a:ext>
            </a:extLst>
          </p:cNvPr>
          <p:cNvSpPr>
            <a:spLocks noChangeAspect="1"/>
          </p:cNvSpPr>
          <p:nvPr/>
        </p:nvSpPr>
        <p:spPr>
          <a:xfrm>
            <a:off x="3994853" y="310023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5EDA9574-68EE-DC0A-738C-CEC96043F4A9}"/>
              </a:ext>
            </a:extLst>
          </p:cNvPr>
          <p:cNvSpPr txBox="1"/>
          <p:nvPr/>
        </p:nvSpPr>
        <p:spPr>
          <a:xfrm>
            <a:off x="3994102" y="310778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8" name="Oval 47">
            <a:extLst>
              <a:ext uri="{FF2B5EF4-FFF2-40B4-BE49-F238E27FC236}">
                <a16:creationId xmlns:a16="http://schemas.microsoft.com/office/drawing/2014/main" id="{A32D6D61-123C-7C26-2357-537F02897FC5}"/>
              </a:ext>
            </a:extLst>
          </p:cNvPr>
          <p:cNvSpPr>
            <a:spLocks noChangeAspect="1"/>
          </p:cNvSpPr>
          <p:nvPr/>
        </p:nvSpPr>
        <p:spPr>
          <a:xfrm>
            <a:off x="4724335"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14758DC3-358D-2D71-C974-5632A2D91948}"/>
              </a:ext>
            </a:extLst>
          </p:cNvPr>
          <p:cNvSpPr txBox="1"/>
          <p:nvPr/>
        </p:nvSpPr>
        <p:spPr>
          <a:xfrm>
            <a:off x="4727427" y="38214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50" name="Oval 49">
            <a:extLst>
              <a:ext uri="{FF2B5EF4-FFF2-40B4-BE49-F238E27FC236}">
                <a16:creationId xmlns:a16="http://schemas.microsoft.com/office/drawing/2014/main" id="{83B4D769-A8F8-5E4F-947D-E5E60CD9FCCC}"/>
              </a:ext>
            </a:extLst>
          </p:cNvPr>
          <p:cNvSpPr>
            <a:spLocks noChangeAspect="1"/>
          </p:cNvSpPr>
          <p:nvPr/>
        </p:nvSpPr>
        <p:spPr>
          <a:xfrm>
            <a:off x="5483539"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F8574968-CE0C-75B5-3D7A-97F727F289F0}"/>
              </a:ext>
            </a:extLst>
          </p:cNvPr>
          <p:cNvSpPr txBox="1"/>
          <p:nvPr/>
        </p:nvSpPr>
        <p:spPr>
          <a:xfrm>
            <a:off x="5491177" y="382340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2" name="Oval 51">
            <a:extLst>
              <a:ext uri="{FF2B5EF4-FFF2-40B4-BE49-F238E27FC236}">
                <a16:creationId xmlns:a16="http://schemas.microsoft.com/office/drawing/2014/main" id="{43617F4B-26A0-F97D-CA7E-6BE69904CD7F}"/>
              </a:ext>
            </a:extLst>
          </p:cNvPr>
          <p:cNvSpPr>
            <a:spLocks noChangeAspect="1"/>
          </p:cNvSpPr>
          <p:nvPr/>
        </p:nvSpPr>
        <p:spPr>
          <a:xfrm>
            <a:off x="3662129"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33D5281B-F0AA-9EB6-B72A-47B2B673CFEB}"/>
              </a:ext>
            </a:extLst>
          </p:cNvPr>
          <p:cNvSpPr txBox="1"/>
          <p:nvPr/>
        </p:nvSpPr>
        <p:spPr>
          <a:xfrm>
            <a:off x="3730098" y="385615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54" name="Oval 53">
            <a:extLst>
              <a:ext uri="{FF2B5EF4-FFF2-40B4-BE49-F238E27FC236}">
                <a16:creationId xmlns:a16="http://schemas.microsoft.com/office/drawing/2014/main" id="{1D3BC923-4424-6848-92FE-EE04C75A2D62}"/>
              </a:ext>
            </a:extLst>
          </p:cNvPr>
          <p:cNvSpPr>
            <a:spLocks noChangeAspect="1"/>
          </p:cNvSpPr>
          <p:nvPr/>
        </p:nvSpPr>
        <p:spPr>
          <a:xfrm>
            <a:off x="4221822"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754B539-14FD-6988-19B0-C99C705BE284}"/>
              </a:ext>
            </a:extLst>
          </p:cNvPr>
          <p:cNvSpPr txBox="1"/>
          <p:nvPr/>
        </p:nvSpPr>
        <p:spPr>
          <a:xfrm>
            <a:off x="4227777" y="384094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6" name="Oval 55">
            <a:extLst>
              <a:ext uri="{FF2B5EF4-FFF2-40B4-BE49-F238E27FC236}">
                <a16:creationId xmlns:a16="http://schemas.microsoft.com/office/drawing/2014/main" id="{DE033710-7E8F-27C6-FB87-6D25801D24E9}"/>
              </a:ext>
            </a:extLst>
          </p:cNvPr>
          <p:cNvSpPr>
            <a:spLocks noChangeAspect="1"/>
          </p:cNvSpPr>
          <p:nvPr/>
        </p:nvSpPr>
        <p:spPr>
          <a:xfrm>
            <a:off x="4963041" y="453987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D3EE7EBB-0579-CD27-4431-1BE293F947EF}"/>
              </a:ext>
            </a:extLst>
          </p:cNvPr>
          <p:cNvSpPr txBox="1"/>
          <p:nvPr/>
        </p:nvSpPr>
        <p:spPr>
          <a:xfrm>
            <a:off x="4960320" y="453931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9" name="Straight Connector 58">
            <a:extLst>
              <a:ext uri="{FF2B5EF4-FFF2-40B4-BE49-F238E27FC236}">
                <a16:creationId xmlns:a16="http://schemas.microsoft.com/office/drawing/2014/main" id="{7943DAB1-1990-EC49-C1E8-90AEC9252116}"/>
              </a:ext>
            </a:extLst>
          </p:cNvPr>
          <p:cNvCxnSpPr>
            <a:cxnSpLocks/>
            <a:stCxn id="40" idx="5"/>
          </p:cNvCxnSpPr>
          <p:nvPr/>
        </p:nvCxnSpPr>
        <p:spPr>
          <a:xfrm>
            <a:off x="4944771" y="2800562"/>
            <a:ext cx="386998" cy="2820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9F394A8-C338-417C-E5A0-BFD1A4C62C85}"/>
              </a:ext>
            </a:extLst>
          </p:cNvPr>
          <p:cNvCxnSpPr>
            <a:cxnSpLocks/>
          </p:cNvCxnSpPr>
          <p:nvPr/>
        </p:nvCxnSpPr>
        <p:spPr>
          <a:xfrm flipH="1">
            <a:off x="4233288" y="2795680"/>
            <a:ext cx="389082" cy="30009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1E5075B-BA0D-26B6-EDE7-46F629C57C0E}"/>
              </a:ext>
            </a:extLst>
          </p:cNvPr>
          <p:cNvCxnSpPr>
            <a:cxnSpLocks/>
            <a:endCxn id="48" idx="0"/>
          </p:cNvCxnSpPr>
          <p:nvPr/>
        </p:nvCxnSpPr>
        <p:spPr>
          <a:xfrm flipH="1">
            <a:off x="4940335" y="3514301"/>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160EB2-0ED5-8862-3D1B-B1DA6FEBEE1D}"/>
              </a:ext>
            </a:extLst>
          </p:cNvPr>
          <p:cNvCxnSpPr>
            <a:cxnSpLocks/>
            <a:endCxn id="50" idx="0"/>
          </p:cNvCxnSpPr>
          <p:nvPr/>
        </p:nvCxnSpPr>
        <p:spPr>
          <a:xfrm>
            <a:off x="5335349" y="3514301"/>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BDB7B7-344C-39AC-46EC-4261EA317817}"/>
              </a:ext>
            </a:extLst>
          </p:cNvPr>
          <p:cNvCxnSpPr>
            <a:cxnSpLocks/>
            <a:stCxn id="46" idx="4"/>
            <a:endCxn id="52" idx="0"/>
          </p:cNvCxnSpPr>
          <p:nvPr/>
        </p:nvCxnSpPr>
        <p:spPr>
          <a:xfrm flipH="1">
            <a:off x="3878129" y="3532233"/>
            <a:ext cx="332724"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0989C69-92A8-7B2B-0749-8A9D234FE48C}"/>
              </a:ext>
            </a:extLst>
          </p:cNvPr>
          <p:cNvCxnSpPr>
            <a:cxnSpLocks/>
            <a:stCxn id="46" idx="4"/>
            <a:endCxn id="54" idx="0"/>
          </p:cNvCxnSpPr>
          <p:nvPr/>
        </p:nvCxnSpPr>
        <p:spPr>
          <a:xfrm>
            <a:off x="4210853" y="3532233"/>
            <a:ext cx="226969"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7824105-EC0E-0DCB-4A63-608F23B2B93A}"/>
              </a:ext>
            </a:extLst>
          </p:cNvPr>
          <p:cNvCxnSpPr>
            <a:cxnSpLocks/>
            <a:endCxn id="56" idx="0"/>
          </p:cNvCxnSpPr>
          <p:nvPr/>
        </p:nvCxnSpPr>
        <p:spPr>
          <a:xfrm flipH="1">
            <a:off x="5179041" y="4176191"/>
            <a:ext cx="393810" cy="363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BCFDE77-651C-05C7-9047-44E1EDF270F6}"/>
              </a:ext>
            </a:extLst>
          </p:cNvPr>
          <p:cNvSpPr>
            <a:spLocks noChangeAspect="1"/>
          </p:cNvSpPr>
          <p:nvPr/>
        </p:nvSpPr>
        <p:spPr>
          <a:xfrm>
            <a:off x="6033161" y="45596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3E98EEB-410F-F5A7-434D-D91098CD769C}"/>
              </a:ext>
            </a:extLst>
          </p:cNvPr>
          <p:cNvSpPr txBox="1"/>
          <p:nvPr/>
        </p:nvSpPr>
        <p:spPr>
          <a:xfrm>
            <a:off x="6038753" y="455911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71" name="Straight Connector 70">
            <a:extLst>
              <a:ext uri="{FF2B5EF4-FFF2-40B4-BE49-F238E27FC236}">
                <a16:creationId xmlns:a16="http://schemas.microsoft.com/office/drawing/2014/main" id="{194B9B30-E516-6B72-404E-E866039ABBF9}"/>
              </a:ext>
            </a:extLst>
          </p:cNvPr>
          <p:cNvCxnSpPr>
            <a:cxnSpLocks/>
            <a:endCxn id="69" idx="0"/>
          </p:cNvCxnSpPr>
          <p:nvPr/>
        </p:nvCxnSpPr>
        <p:spPr>
          <a:xfrm>
            <a:off x="5862261" y="4165943"/>
            <a:ext cx="386900" cy="3937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Slide Number Placeholder 3">
            <a:extLst>
              <a:ext uri="{FF2B5EF4-FFF2-40B4-BE49-F238E27FC236}">
                <a16:creationId xmlns:a16="http://schemas.microsoft.com/office/drawing/2014/main" id="{D113E920-F7E6-F49E-B3B7-B77B09DEA66A}"/>
              </a:ext>
            </a:extLst>
          </p:cNvPr>
          <p:cNvSpPr>
            <a:spLocks noGrp="1"/>
          </p:cNvSpPr>
          <p:nvPr>
            <p:ph type="sldNum" sz="quarter" idx="12"/>
          </p:nvPr>
        </p:nvSpPr>
        <p:spPr>
          <a:xfrm>
            <a:off x="6034168" y="4787564"/>
            <a:ext cx="335719" cy="273844"/>
          </a:xfrm>
        </p:spPr>
        <p:txBody>
          <a:bodyPr/>
          <a:lstStyle/>
          <a:p>
            <a:fld id="{683B8651-0143-4140-839E-3D36292080E8}" type="slidenum">
              <a:rPr lang="en-US" smtClean="0"/>
              <a:t>40</a:t>
            </a:fld>
            <a:endParaRPr lang="en-US" dirty="0"/>
          </a:p>
        </p:txBody>
      </p:sp>
    </p:spTree>
    <p:extLst>
      <p:ext uri="{BB962C8B-B14F-4D97-AF65-F5344CB8AC3E}">
        <p14:creationId xmlns:p14="http://schemas.microsoft.com/office/powerpoint/2010/main" val="137109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Start at the root</a:t>
            </a:r>
          </a:p>
          <a:p>
            <a:pPr>
              <a:lnSpc>
                <a:spcPts val="1700"/>
              </a:lnSpc>
              <a:spcBef>
                <a:spcPts val="200"/>
              </a:spcBef>
              <a:spcAft>
                <a:spcPts val="200"/>
              </a:spcAft>
            </a:pPr>
            <a:r>
              <a:rPr lang="en-US" sz="1400" dirty="0"/>
              <a:t>If query is equal to the root, return the position</a:t>
            </a:r>
          </a:p>
          <a:p>
            <a:pPr>
              <a:lnSpc>
                <a:spcPts val="1700"/>
              </a:lnSpc>
              <a:spcBef>
                <a:spcPts val="200"/>
              </a:spcBef>
              <a:spcAft>
                <a:spcPts val="200"/>
              </a:spcAft>
            </a:pPr>
            <a:r>
              <a:rPr lang="en-US" sz="1400" dirty="0"/>
              <a:t>If query is less than the root, go to the left subtree and continue the search</a:t>
            </a:r>
          </a:p>
          <a:p>
            <a:pPr>
              <a:lnSpc>
                <a:spcPts val="1700"/>
              </a:lnSpc>
              <a:spcBef>
                <a:spcPts val="200"/>
              </a:spcBef>
              <a:spcAft>
                <a:spcPts val="200"/>
              </a:spcAft>
            </a:pPr>
            <a:r>
              <a:rPr lang="en-US" sz="1400" dirty="0"/>
              <a:t>If query is more than the root, go to the right subtree and continue the search</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7591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E792965-FB90-DADF-1CF5-AE5896AA10E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41</a:t>
            </a:fld>
            <a:endParaRPr lang="en-US" dirty="0"/>
          </a:p>
        </p:txBody>
      </p:sp>
    </p:spTree>
    <p:extLst>
      <p:ext uri="{BB962C8B-B14F-4D97-AF65-F5344CB8AC3E}">
        <p14:creationId xmlns:p14="http://schemas.microsoft.com/office/powerpoint/2010/main" val="995034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Search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55892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search</a:t>
            </a:r>
            <a:r>
              <a:rPr lang="en-US" sz="1200" dirty="0">
                <a:solidFill>
                  <a:srgbClr val="FF2600"/>
                </a:solidFill>
                <a:latin typeface="Courier" pitchFamily="2" charset="0"/>
              </a:rPr>
              <a:t>(struct</a:t>
            </a:r>
            <a:r>
              <a:rPr lang="en-US" sz="1200" dirty="0">
                <a:solidFill>
                  <a:schemeClr val="bg1"/>
                </a:solidFill>
                <a:latin typeface="Courier" pitchFamily="2" charset="0"/>
              </a:rPr>
              <a:t> node* root,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query)</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Base case: root is null or key is present at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(root == NULL || root-&gt;key == query)</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root;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If query is less than root’s key, recurse on left subtree, else recurse on right subtree (R)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(query &lt; root-&gt;key)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search(root-&gt;left, query);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search(root-&gt;right, query);</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3766275"/>
                <a:ext cx="6743175" cy="11029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What will be the running time? (Assume you know the height (h) of the tree)</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nodes?</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3766275"/>
                <a:ext cx="6743175" cy="1102933"/>
              </a:xfrm>
              <a:prstGeom prst="rect">
                <a:avLst/>
              </a:prstGeom>
              <a:blipFill>
                <a:blip r:embed="rId3"/>
                <a:stretch>
                  <a:fillRect l="-188" t="-2273" b="-454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D5B559C6-ED1A-C2FC-B946-239AE469E04A}"/>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42</a:t>
            </a:fld>
            <a:endParaRPr lang="en-US" dirty="0"/>
          </a:p>
        </p:txBody>
      </p:sp>
    </p:spTree>
    <p:extLst>
      <p:ext uri="{BB962C8B-B14F-4D97-AF65-F5344CB8AC3E}">
        <p14:creationId xmlns:p14="http://schemas.microsoft.com/office/powerpoint/2010/main" val="31343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94962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B050"/>
                  </a:solidFill>
                </a:ln>
                <a:solidFill>
                  <a:srgbClr val="00B050"/>
                </a:solidFill>
                <a:latin typeface="Courier" pitchFamily="2" charset="0"/>
              </a:rPr>
              <a:t>// function to insert a new node with given key in BST</a:t>
            </a:r>
          </a:p>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insert</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key){</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If we reach a NULL pointer, this is the place to insert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 == 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newNode</a:t>
            </a:r>
            <a:r>
              <a:rPr lang="en-US" sz="1200" dirty="0">
                <a:solidFill>
                  <a:schemeClr val="bg1"/>
                </a:solidFill>
                <a:latin typeface="Courier" pitchFamily="2" charset="0"/>
              </a:rPr>
              <a:t>(key);</a:t>
            </a:r>
            <a:endParaRPr lang="en-US" sz="1200" dirty="0">
              <a:ln>
                <a:solidFill>
                  <a:srgbClr val="00B050"/>
                </a:solidFill>
              </a:ln>
              <a:solidFill>
                <a:schemeClr val="bg1"/>
              </a:solidFill>
              <a:latin typeface="Courier" pitchFamily="2" charset="0"/>
            </a:endParaRP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 down the tree</a:t>
            </a:r>
          </a:p>
          <a:p>
            <a:pPr marL="182563" indent="-174625">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(key &lt;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node-&gt;left = insert(node-&gt;left, key);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 if </a:t>
            </a:r>
            <a:r>
              <a:rPr lang="en-US" sz="1200" dirty="0">
                <a:solidFill>
                  <a:schemeClr val="bg1"/>
                </a:solidFill>
                <a:latin typeface="Courier" pitchFamily="2" charset="0"/>
              </a:rPr>
              <a:t>(key &gt;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rgbClr val="FF2600"/>
                </a:solidFill>
                <a:latin typeface="Courier" pitchFamily="2" charset="0"/>
              </a:rPr>
              <a:t>    </a:t>
            </a:r>
            <a:r>
              <a:rPr lang="en-US" sz="1200" dirty="0">
                <a:solidFill>
                  <a:schemeClr val="bg1"/>
                </a:solidFill>
                <a:latin typeface="Courier" pitchFamily="2" charset="0"/>
              </a:rPr>
              <a:t>node-&gt;right = insert(node-&gt;right, key);</a:t>
            </a:r>
            <a:endParaRPr lang="en-US" sz="1200" dirty="0">
              <a:solidFill>
                <a:srgbClr val="FF260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rgbClr val="FF2600"/>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"Key %d is already present!\n", key</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Return the (unchanged) node pointer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endParaRPr lang="en-US" sz="1200" dirty="0">
              <a:ln>
                <a:solidFill>
                  <a:srgbClr val="00B050"/>
                </a:solidFill>
              </a:ln>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4090469"/>
                <a:ext cx="6743175" cy="8556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What will be the running time? (Assume you know the height (h) of the tree)</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600"/>
                  </a:lnSpc>
                  <a:spcBef>
                    <a:spcPts val="0"/>
                  </a:spcBef>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keys?</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4090469"/>
                <a:ext cx="6743175" cy="855603"/>
              </a:xfrm>
              <a:prstGeom prst="rect">
                <a:avLst/>
              </a:prstGeom>
              <a:blipFill>
                <a:blip r:embed="rId3"/>
                <a:stretch>
                  <a:fillRect l="-188" t="-2941" b="-1176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B5A80D0A-5945-7523-F107-6A5CFD7B7B3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43</a:t>
            </a:fld>
            <a:endParaRPr lang="en-US" dirty="0"/>
          </a:p>
        </p:txBody>
      </p:sp>
    </p:spTree>
    <p:extLst>
      <p:ext uri="{BB962C8B-B14F-4D97-AF65-F5344CB8AC3E}">
        <p14:creationId xmlns:p14="http://schemas.microsoft.com/office/powerpoint/2010/main" val="7214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pic>
        <p:nvPicPr>
          <p:cNvPr id="2" name="Picture 1">
            <a:extLst>
              <a:ext uri="{FF2B5EF4-FFF2-40B4-BE49-F238E27FC236}">
                <a16:creationId xmlns:a16="http://schemas.microsoft.com/office/drawing/2014/main" id="{960B934A-2B34-4429-24F5-4FEE098043FE}"/>
              </a:ext>
            </a:extLst>
          </p:cNvPr>
          <p:cNvPicPr>
            <a:picLocks noChangeAspect="1"/>
          </p:cNvPicPr>
          <p:nvPr/>
        </p:nvPicPr>
        <p:blipFill>
          <a:blip r:embed="rId3"/>
          <a:stretch>
            <a:fillRect/>
          </a:stretch>
        </p:blipFill>
        <p:spPr>
          <a:xfrm>
            <a:off x="654366" y="1121891"/>
            <a:ext cx="5671618" cy="2035965"/>
          </a:xfrm>
          <a:prstGeom prst="rect">
            <a:avLst/>
          </a:prstGeom>
          <a:ln>
            <a:solidFill>
              <a:schemeClr val="tx1"/>
            </a:solidFill>
          </a:ln>
        </p:spPr>
      </p:pic>
      <p:sp>
        <p:nvSpPr>
          <p:cNvPr id="6" name="Content Placeholder 2">
            <a:extLst>
              <a:ext uri="{FF2B5EF4-FFF2-40B4-BE49-F238E27FC236}">
                <a16:creationId xmlns:a16="http://schemas.microsoft.com/office/drawing/2014/main" id="{FFEE5DB0-D8F3-58E6-B543-A8DF8B37975B}"/>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Slide Number Placeholder 3">
            <a:extLst>
              <a:ext uri="{FF2B5EF4-FFF2-40B4-BE49-F238E27FC236}">
                <a16:creationId xmlns:a16="http://schemas.microsoft.com/office/drawing/2014/main" id="{DCE14084-CC46-C59E-39B5-94834A15480E}"/>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44</a:t>
            </a:fld>
            <a:endParaRPr lang="en-US" dirty="0"/>
          </a:p>
        </p:txBody>
      </p:sp>
    </p:spTree>
    <p:extLst>
      <p:ext uri="{BB962C8B-B14F-4D97-AF65-F5344CB8AC3E}">
        <p14:creationId xmlns:p14="http://schemas.microsoft.com/office/powerpoint/2010/main" val="415719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Printing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4" y="1063397"/>
            <a:ext cx="6743175"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Basically </a:t>
            </a:r>
            <a:r>
              <a:rPr lang="en-US" sz="1400" dirty="0" err="1"/>
              <a:t>inorder</a:t>
            </a:r>
            <a:r>
              <a:rPr lang="en-US" sz="1400" dirty="0"/>
              <a:t> traversal – printing level of the node also</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88888" y="1376221"/>
            <a:ext cx="4367706" cy="205943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printTree</a:t>
            </a: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level)</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(node-&gt;left, level+1);</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node key and level</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node-&gt;key, level</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(node-&gt;right, level+1);</a:t>
            </a:r>
          </a:p>
          <a:p>
            <a:pPr marL="0" indent="0">
              <a:lnSpc>
                <a:spcPts val="1500"/>
              </a:lnSpc>
              <a:spcBef>
                <a:spcPts val="0"/>
              </a:spcBef>
              <a:buNone/>
            </a:pPr>
            <a:r>
              <a:rPr lang="en-US" sz="1200" dirty="0">
                <a:solidFill>
                  <a:schemeClr val="bg1"/>
                </a:solidFill>
                <a:latin typeface="Courier" pitchFamily="2" charset="0"/>
              </a:rPr>
              <a:t>}</a:t>
            </a:r>
          </a:p>
        </p:txBody>
      </p:sp>
      <p:sp>
        <p:nvSpPr>
          <p:cNvPr id="8" name="TextBox 7">
            <a:extLst>
              <a:ext uri="{FF2B5EF4-FFF2-40B4-BE49-F238E27FC236}">
                <a16:creationId xmlns:a16="http://schemas.microsoft.com/office/drawing/2014/main" id="{B156E29A-F824-2F70-3EE9-403AFE798DB6}"/>
              </a:ext>
            </a:extLst>
          </p:cNvPr>
          <p:cNvSpPr txBox="1"/>
          <p:nvPr/>
        </p:nvSpPr>
        <p:spPr>
          <a:xfrm>
            <a:off x="1033439" y="3861627"/>
            <a:ext cx="5561859" cy="514500"/>
          </a:xfrm>
          <a:prstGeom prst="rect">
            <a:avLst/>
          </a:prstGeom>
        </p:spPr>
        <p:txBody>
          <a:bodyPr/>
          <a:lstStyle>
            <a:defPPr>
              <a:defRPr lang="en-US"/>
            </a:defPPr>
            <a:lvl1pPr marL="228600" indent="-228600">
              <a:lnSpc>
                <a:spcPts val="1700"/>
              </a:lnSpc>
              <a:spcBef>
                <a:spcPts val="200"/>
              </a:spcBef>
              <a:spcAft>
                <a:spcPts val="200"/>
              </a:spcAft>
              <a:buFont typeface="Arial"/>
              <a:buChar char="•"/>
              <a:defRPr sz="1400">
                <a:latin typeface="Segoe UI" charset="0"/>
                <a:ea typeface="Segoe UI" charset="0"/>
                <a:cs typeface="Segoe UI" charset="0"/>
              </a:defRPr>
            </a:lvl1pPr>
            <a:lvl2pPr marL="685800" indent="-228600">
              <a:lnSpc>
                <a:spcPct val="90000"/>
              </a:lnSpc>
              <a:spcBef>
                <a:spcPts val="500"/>
              </a:spcBef>
              <a:buFont typeface="Arial"/>
              <a:buChar char="•"/>
              <a:defRPr sz="2400">
                <a:latin typeface="Segoe UI" charset="0"/>
                <a:ea typeface="Segoe UI" charset="0"/>
                <a:cs typeface="Segoe UI" charset="0"/>
              </a:defRPr>
            </a:lvl2pPr>
            <a:lvl3pPr marL="1143000" indent="-228600">
              <a:lnSpc>
                <a:spcPct val="90000"/>
              </a:lnSpc>
              <a:spcBef>
                <a:spcPts val="500"/>
              </a:spcBef>
              <a:buFont typeface="Arial"/>
              <a:buChar char="•"/>
              <a:defRPr sz="2000">
                <a:latin typeface="Segoe UI" charset="0"/>
                <a:ea typeface="Segoe UI" charset="0"/>
                <a:cs typeface="Segoe UI" charset="0"/>
              </a:defRPr>
            </a:lvl3pPr>
            <a:lvl4pPr marL="1600200" indent="-228600">
              <a:lnSpc>
                <a:spcPct val="90000"/>
              </a:lnSpc>
              <a:spcBef>
                <a:spcPts val="500"/>
              </a:spcBef>
              <a:buFont typeface="Arial"/>
              <a:buChar char="•"/>
              <a:defRPr>
                <a:latin typeface="Segoe UI" charset="0"/>
                <a:ea typeface="Segoe UI" charset="0"/>
                <a:cs typeface="Segoe UI" charset="0"/>
              </a:defRPr>
            </a:lvl4pPr>
            <a:lvl5pPr marL="2057400" indent="-228600">
              <a:lnSpc>
                <a:spcPct val="90000"/>
              </a:lnSpc>
              <a:spcBef>
                <a:spcPts val="500"/>
              </a:spcBef>
              <a:buFont typeface="Arial"/>
              <a:buChar char="•"/>
              <a:defRPr>
                <a:latin typeface="Segoe UI" charset="0"/>
                <a:ea typeface="Segoe UI" charset="0"/>
                <a:cs typeface="Segoe UI"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IN" dirty="0"/>
              <a:t>2 [3] 18 [2] 42 [3] 43 [1] 51 [0] 54 [2] 74 [3] 93 [1] 99 [2] </a:t>
            </a:r>
          </a:p>
        </p:txBody>
      </p:sp>
      <p:grpSp>
        <p:nvGrpSpPr>
          <p:cNvPr id="14" name="Group 13">
            <a:extLst>
              <a:ext uri="{FF2B5EF4-FFF2-40B4-BE49-F238E27FC236}">
                <a16:creationId xmlns:a16="http://schemas.microsoft.com/office/drawing/2014/main" id="{71586C00-F6D7-B7BB-18CB-AAEF1084194B}"/>
              </a:ext>
            </a:extLst>
          </p:cNvPr>
          <p:cNvGrpSpPr/>
          <p:nvPr/>
        </p:nvGrpSpPr>
        <p:grpSpPr>
          <a:xfrm>
            <a:off x="4429843" y="1827217"/>
            <a:ext cx="2365903" cy="1271007"/>
            <a:chOff x="4429843" y="1827217"/>
            <a:chExt cx="2365903" cy="1271007"/>
          </a:xfrm>
        </p:grpSpPr>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4633916" y="1841431"/>
              <a:ext cx="2161830" cy="1243667"/>
            </a:xfrm>
            <a:prstGeom prst="rect">
              <a:avLst/>
            </a:prstGeom>
            <a:ln>
              <a:solidFill>
                <a:schemeClr val="tx1"/>
              </a:solidFill>
            </a:ln>
          </p:spPr>
        </p:pic>
        <p:sp>
          <p:nvSpPr>
            <p:cNvPr id="9" name="TextBox 8">
              <a:extLst>
                <a:ext uri="{FF2B5EF4-FFF2-40B4-BE49-F238E27FC236}">
                  <a16:creationId xmlns:a16="http://schemas.microsoft.com/office/drawing/2014/main" id="{666DBE24-12F5-0E14-0712-6E6E4D061A1F}"/>
                </a:ext>
              </a:extLst>
            </p:cNvPr>
            <p:cNvSpPr txBox="1"/>
            <p:nvPr/>
          </p:nvSpPr>
          <p:spPr>
            <a:xfrm>
              <a:off x="4429843" y="1827217"/>
              <a:ext cx="248575" cy="307777"/>
            </a:xfrm>
            <a:prstGeom prst="rect">
              <a:avLst/>
            </a:prstGeom>
            <a:noFill/>
          </p:spPr>
          <p:txBody>
            <a:bodyPr wrap="square" rtlCol="0">
              <a:spAutoFit/>
            </a:bodyPr>
            <a:lstStyle/>
            <a:p>
              <a:r>
                <a:rPr lang="en-US" sz="1400" dirty="0">
                  <a:solidFill>
                    <a:srgbClr val="FF4C41"/>
                  </a:solidFill>
                </a:rPr>
                <a:t>0</a:t>
              </a:r>
            </a:p>
          </p:txBody>
        </p:sp>
        <p:sp>
          <p:nvSpPr>
            <p:cNvPr id="10" name="TextBox 9">
              <a:extLst>
                <a:ext uri="{FF2B5EF4-FFF2-40B4-BE49-F238E27FC236}">
                  <a16:creationId xmlns:a16="http://schemas.microsoft.com/office/drawing/2014/main" id="{11180ECB-7A6B-513C-09A8-01FD13D6E998}"/>
                </a:ext>
              </a:extLst>
            </p:cNvPr>
            <p:cNvSpPr txBox="1"/>
            <p:nvPr/>
          </p:nvSpPr>
          <p:spPr>
            <a:xfrm>
              <a:off x="4429843" y="2148294"/>
              <a:ext cx="248575" cy="307777"/>
            </a:xfrm>
            <a:prstGeom prst="rect">
              <a:avLst/>
            </a:prstGeom>
            <a:noFill/>
          </p:spPr>
          <p:txBody>
            <a:bodyPr wrap="square" rtlCol="0">
              <a:spAutoFit/>
            </a:bodyPr>
            <a:lstStyle/>
            <a:p>
              <a:r>
                <a:rPr lang="en-US" sz="1400" dirty="0">
                  <a:solidFill>
                    <a:srgbClr val="FF4C41"/>
                  </a:solidFill>
                </a:rPr>
                <a:t>1</a:t>
              </a:r>
            </a:p>
          </p:txBody>
        </p:sp>
        <p:sp>
          <p:nvSpPr>
            <p:cNvPr id="12" name="TextBox 11">
              <a:extLst>
                <a:ext uri="{FF2B5EF4-FFF2-40B4-BE49-F238E27FC236}">
                  <a16:creationId xmlns:a16="http://schemas.microsoft.com/office/drawing/2014/main" id="{6D36CEF1-4DF9-007F-265C-7FCFE9FEBD2E}"/>
                </a:ext>
              </a:extLst>
            </p:cNvPr>
            <p:cNvSpPr txBox="1"/>
            <p:nvPr/>
          </p:nvSpPr>
          <p:spPr>
            <a:xfrm>
              <a:off x="4429843" y="2469371"/>
              <a:ext cx="248575" cy="307777"/>
            </a:xfrm>
            <a:prstGeom prst="rect">
              <a:avLst/>
            </a:prstGeom>
            <a:noFill/>
          </p:spPr>
          <p:txBody>
            <a:bodyPr wrap="square" rtlCol="0">
              <a:spAutoFit/>
            </a:bodyPr>
            <a:lstStyle/>
            <a:p>
              <a:r>
                <a:rPr lang="en-US" sz="1400" dirty="0">
                  <a:solidFill>
                    <a:srgbClr val="FF4C41"/>
                  </a:solidFill>
                </a:rPr>
                <a:t>2</a:t>
              </a:r>
            </a:p>
          </p:txBody>
        </p:sp>
        <p:sp>
          <p:nvSpPr>
            <p:cNvPr id="13" name="TextBox 12">
              <a:extLst>
                <a:ext uri="{FF2B5EF4-FFF2-40B4-BE49-F238E27FC236}">
                  <a16:creationId xmlns:a16="http://schemas.microsoft.com/office/drawing/2014/main" id="{967E8DB9-0252-CAAE-EE6F-1E36D418765C}"/>
                </a:ext>
              </a:extLst>
            </p:cNvPr>
            <p:cNvSpPr txBox="1"/>
            <p:nvPr/>
          </p:nvSpPr>
          <p:spPr>
            <a:xfrm>
              <a:off x="4429843" y="2790447"/>
              <a:ext cx="248575" cy="307777"/>
            </a:xfrm>
            <a:prstGeom prst="rect">
              <a:avLst/>
            </a:prstGeom>
            <a:noFill/>
          </p:spPr>
          <p:txBody>
            <a:bodyPr wrap="square" rtlCol="0">
              <a:spAutoFit/>
            </a:bodyPr>
            <a:lstStyle/>
            <a:p>
              <a:r>
                <a:rPr lang="en-US" sz="1400" dirty="0">
                  <a:solidFill>
                    <a:srgbClr val="FF4C41"/>
                  </a:solidFill>
                </a:rPr>
                <a:t>3</a:t>
              </a:r>
            </a:p>
          </p:txBody>
        </p:sp>
      </p:grpSp>
      <p:sp>
        <p:nvSpPr>
          <p:cNvPr id="17" name="Slide Number Placeholder 3">
            <a:extLst>
              <a:ext uri="{FF2B5EF4-FFF2-40B4-BE49-F238E27FC236}">
                <a16:creationId xmlns:a16="http://schemas.microsoft.com/office/drawing/2014/main" id="{8CD223AD-9D2D-98C8-0CCB-0D36C49CC57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45</a:t>
            </a:fld>
            <a:endParaRPr lang="en-US" dirty="0"/>
          </a:p>
        </p:txBody>
      </p:sp>
    </p:spTree>
    <p:extLst>
      <p:ext uri="{BB962C8B-B14F-4D97-AF65-F5344CB8AC3E}">
        <p14:creationId xmlns:p14="http://schemas.microsoft.com/office/powerpoint/2010/main" val="14862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551802"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Max/Min Element of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5"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right as possible</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53375" y="1376221"/>
            <a:ext cx="2858501"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err="1">
                <a:solidFill>
                  <a:schemeClr val="bg1"/>
                </a:solidFill>
                <a:latin typeface="Courier" pitchFamily="2" charset="0"/>
              </a:rPr>
              <a:t>getMax</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while</a:t>
            </a:r>
            <a:r>
              <a:rPr lang="en-US" sz="1200" dirty="0">
                <a:solidFill>
                  <a:schemeClr val="bg1"/>
                </a:solidFill>
                <a:latin typeface="Courier" pitchFamily="2" charset="0"/>
              </a:rPr>
              <a:t>(node-&gt;right != NULL)</a:t>
            </a:r>
          </a:p>
          <a:p>
            <a:pPr marL="0" indent="0">
              <a:lnSpc>
                <a:spcPts val="1500"/>
              </a:lnSpc>
              <a:spcBef>
                <a:spcPts val="0"/>
              </a:spcBef>
              <a:buNone/>
            </a:pPr>
            <a:r>
              <a:rPr lang="en-US" sz="1200" dirty="0">
                <a:solidFill>
                  <a:schemeClr val="bg1"/>
                </a:solidFill>
                <a:latin typeface="Courier" pitchFamily="2" charset="0"/>
              </a:rPr>
              <a:t>    node = node-&gt;right;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node-&gt;key;</a:t>
            </a:r>
          </a:p>
          <a:p>
            <a:pPr marL="0" indent="0">
              <a:lnSpc>
                <a:spcPts val="1500"/>
              </a:lnSpc>
              <a:spcBef>
                <a:spcPts val="0"/>
              </a:spcBef>
              <a:buNone/>
            </a:pPr>
            <a:r>
              <a:rPr lang="en-US" sz="1200" dirty="0">
                <a:solidFill>
                  <a:schemeClr val="bg1"/>
                </a:solidFill>
                <a:latin typeface="Courier" pitchFamily="2" charset="0"/>
              </a:rPr>
              <a:t>}</a:t>
            </a:r>
          </a:p>
        </p:txBody>
      </p:sp>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2450121" y="3480054"/>
            <a:ext cx="2161830" cy="1243667"/>
          </a:xfrm>
          <a:prstGeom prst="rect">
            <a:avLst/>
          </a:prstGeom>
          <a:ln>
            <a:solidFill>
              <a:schemeClr val="tx1"/>
            </a:solidFill>
          </a:ln>
        </p:spPr>
      </p:pic>
      <p:sp>
        <p:nvSpPr>
          <p:cNvPr id="16" name="Content Placeholder 2">
            <a:extLst>
              <a:ext uri="{FF2B5EF4-FFF2-40B4-BE49-F238E27FC236}">
                <a16:creationId xmlns:a16="http://schemas.microsoft.com/office/drawing/2014/main" id="{A18AB02C-768E-5FFE-C55A-145DDCD2F4F9}"/>
              </a:ext>
            </a:extLst>
          </p:cNvPr>
          <p:cNvSpPr txBox="1">
            <a:spLocks/>
          </p:cNvSpPr>
          <p:nvPr/>
        </p:nvSpPr>
        <p:spPr>
          <a:xfrm>
            <a:off x="3665174"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left as possible</a:t>
            </a:r>
          </a:p>
        </p:txBody>
      </p:sp>
      <p:sp>
        <p:nvSpPr>
          <p:cNvPr id="17" name="Content Placeholder 2">
            <a:extLst>
              <a:ext uri="{FF2B5EF4-FFF2-40B4-BE49-F238E27FC236}">
                <a16:creationId xmlns:a16="http://schemas.microsoft.com/office/drawing/2014/main" id="{D1038610-C4D5-14EB-52A0-F4C634008C9A}"/>
              </a:ext>
            </a:extLst>
          </p:cNvPr>
          <p:cNvSpPr txBox="1">
            <a:spLocks/>
          </p:cNvSpPr>
          <p:nvPr/>
        </p:nvSpPr>
        <p:spPr>
          <a:xfrm>
            <a:off x="3097507" y="1376221"/>
            <a:ext cx="3760493"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solidFill>
                  <a:srgbClr val="FF2600"/>
                </a:solidFill>
                <a:latin typeface="Courier" pitchFamily="2" charset="0"/>
              </a:rPr>
              <a:t> </a:t>
            </a:r>
            <a:r>
              <a:rPr lang="en-US" sz="1200" dirty="0" err="1">
                <a:solidFill>
                  <a:schemeClr val="bg1"/>
                </a:solidFill>
                <a:latin typeface="Courier" pitchFamily="2" charset="0"/>
              </a:rPr>
              <a:t>getMin</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getMin</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69BE71B-CB58-1E85-BBC8-09F9A27E3AFC}"/>
                  </a:ext>
                </a:extLst>
              </p:cNvPr>
              <p:cNvSpPr txBox="1">
                <a:spLocks/>
              </p:cNvSpPr>
              <p:nvPr/>
            </p:nvSpPr>
            <p:spPr>
              <a:xfrm>
                <a:off x="-4731" y="2839376"/>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99</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8" name="Content Placeholder 2">
                <a:extLst>
                  <a:ext uri="{FF2B5EF4-FFF2-40B4-BE49-F238E27FC236}">
                    <a16:creationId xmlns:a16="http://schemas.microsoft.com/office/drawing/2014/main" id="{E69BE71B-CB58-1E85-BBC8-09F9A27E3AFC}"/>
                  </a:ext>
                </a:extLst>
              </p:cNvPr>
              <p:cNvSpPr txBox="1">
                <a:spLocks noRot="1" noChangeAspect="1" noMove="1" noResize="1" noEditPoints="1" noAdjustHandles="1" noChangeArrowheads="1" noChangeShapeType="1" noTextEdit="1"/>
              </p:cNvSpPr>
              <p:nvPr/>
            </p:nvSpPr>
            <p:spPr>
              <a:xfrm>
                <a:off x="-4731" y="2839376"/>
                <a:ext cx="2974712" cy="592313"/>
              </a:xfrm>
              <a:prstGeom prst="rect">
                <a:avLst/>
              </a:prstGeom>
              <a:blipFill>
                <a:blip r:embed="rId4"/>
                <a:stretch>
                  <a:fillRect l="-426" t="-4167"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D04C82CD-D367-1CFA-3B51-1843D86A9A87}"/>
                  </a:ext>
                </a:extLst>
              </p:cNvPr>
              <p:cNvSpPr txBox="1">
                <a:spLocks/>
              </p:cNvSpPr>
              <p:nvPr/>
            </p:nvSpPr>
            <p:spPr>
              <a:xfrm>
                <a:off x="3097507" y="2831530"/>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2</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9" name="Content Placeholder 2">
                <a:extLst>
                  <a:ext uri="{FF2B5EF4-FFF2-40B4-BE49-F238E27FC236}">
                    <a16:creationId xmlns:a16="http://schemas.microsoft.com/office/drawing/2014/main" id="{D04C82CD-D367-1CFA-3B51-1843D86A9A87}"/>
                  </a:ext>
                </a:extLst>
              </p:cNvPr>
              <p:cNvSpPr txBox="1">
                <a:spLocks noRot="1" noChangeAspect="1" noMove="1" noResize="1" noEditPoints="1" noAdjustHandles="1" noChangeArrowheads="1" noChangeShapeType="1" noTextEdit="1"/>
              </p:cNvSpPr>
              <p:nvPr/>
            </p:nvSpPr>
            <p:spPr>
              <a:xfrm>
                <a:off x="3097507" y="2831530"/>
                <a:ext cx="2974712" cy="592313"/>
              </a:xfrm>
              <a:prstGeom prst="rect">
                <a:avLst/>
              </a:prstGeom>
              <a:blipFill>
                <a:blip r:embed="rId5"/>
                <a:stretch>
                  <a:fillRect l="-424" t="-2083" b="-6250"/>
                </a:stretch>
              </a:blipFill>
            </p:spPr>
            <p:txBody>
              <a:bodyPr/>
              <a:lstStyle/>
              <a:p>
                <a:r>
                  <a:rPr lang="en-US">
                    <a:noFill/>
                  </a:rPr>
                  <a:t> </a:t>
                </a:r>
              </a:p>
            </p:txBody>
          </p:sp>
        </mc:Fallback>
      </mc:AlternateContent>
      <p:sp>
        <p:nvSpPr>
          <p:cNvPr id="20" name="Slide Number Placeholder 3">
            <a:extLst>
              <a:ext uri="{FF2B5EF4-FFF2-40B4-BE49-F238E27FC236}">
                <a16:creationId xmlns:a16="http://schemas.microsoft.com/office/drawing/2014/main" id="{3249A684-415C-591E-1631-32EFE4E1792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46</a:t>
            </a:fld>
            <a:endParaRPr lang="en-US" dirty="0"/>
          </a:p>
        </p:txBody>
      </p:sp>
    </p:spTree>
    <p:extLst>
      <p:ext uri="{BB962C8B-B14F-4D97-AF65-F5344CB8AC3E}">
        <p14:creationId xmlns:p14="http://schemas.microsoft.com/office/powerpoint/2010/main" val="12078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12638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u="sng" dirty="0"/>
              <a:t>Lazy node deletion</a:t>
            </a:r>
            <a:r>
              <a:rPr lang="en-US" sz="1400" dirty="0"/>
              <a:t>: Don’t actually delete the node</a:t>
            </a:r>
          </a:p>
          <a:p>
            <a:pPr>
              <a:lnSpc>
                <a:spcPts val="1700"/>
              </a:lnSpc>
              <a:spcBef>
                <a:spcPts val="0"/>
              </a:spcBef>
            </a:pPr>
            <a:r>
              <a:rPr lang="en-US" sz="1400" dirty="0"/>
              <a:t>Keep the key and mark the node as “disabled”</a:t>
            </a:r>
          </a:p>
          <a:p>
            <a:pPr>
              <a:lnSpc>
                <a:spcPts val="1700"/>
              </a:lnSpc>
              <a:spcBef>
                <a:spcPts val="200"/>
              </a:spcBef>
              <a:spcAft>
                <a:spcPts val="200"/>
              </a:spcAft>
            </a:pPr>
            <a:r>
              <a:rPr lang="en-US" sz="1400" dirty="0"/>
              <a:t>Upon later insertion of the same key, node can easily be re-enabled</a:t>
            </a:r>
          </a:p>
          <a:p>
            <a:pPr>
              <a:lnSpc>
                <a:spcPts val="1700"/>
              </a:lnSpc>
              <a:spcBef>
                <a:spcPts val="200"/>
              </a:spcBef>
              <a:spcAft>
                <a:spcPts val="200"/>
              </a:spcAft>
            </a:pPr>
            <a:r>
              <a:rPr lang="en-US" sz="1400" dirty="0"/>
              <a:t>Somewhat viable approach only if number of deletions is very small (e.g., log files)</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3577191" y="2322191"/>
            <a:ext cx="299139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Example after removing 93</a:t>
            </a:r>
          </a:p>
        </p:txBody>
      </p:sp>
      <p:sp>
        <p:nvSpPr>
          <p:cNvPr id="15" name="Oval 14">
            <a:extLst>
              <a:ext uri="{FF2B5EF4-FFF2-40B4-BE49-F238E27FC236}">
                <a16:creationId xmlns:a16="http://schemas.microsoft.com/office/drawing/2014/main" id="{55E6BAB7-67FA-3DEA-037F-DE846CFBD6CD}"/>
              </a:ext>
            </a:extLst>
          </p:cNvPr>
          <p:cNvSpPr>
            <a:spLocks noChangeAspect="1"/>
          </p:cNvSpPr>
          <p:nvPr/>
        </p:nvSpPr>
        <p:spPr>
          <a:xfrm>
            <a:off x="2632810" y="2747384"/>
            <a:ext cx="432000" cy="432000"/>
          </a:xfrm>
          <a:prstGeom prst="ellipse">
            <a:avLst/>
          </a:prstGeom>
          <a:solidFill>
            <a:schemeClr val="bg2">
              <a:lumMod val="7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5569" y="2764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7" name="Slide Number Placeholder 3">
            <a:extLst>
              <a:ext uri="{FF2B5EF4-FFF2-40B4-BE49-F238E27FC236}">
                <a16:creationId xmlns:a16="http://schemas.microsoft.com/office/drawing/2014/main" id="{31142810-8121-CE33-73E7-93B71E11897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47</a:t>
            </a:fld>
            <a:endParaRPr lang="en-US" dirty="0"/>
          </a:p>
        </p:txBody>
      </p:sp>
    </p:spTree>
    <p:extLst>
      <p:ext uri="{BB962C8B-B14F-4D97-AF65-F5344CB8AC3E}">
        <p14:creationId xmlns:p14="http://schemas.microsoft.com/office/powerpoint/2010/main" val="194923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763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Actual node deletion:</a:t>
            </a:r>
          </a:p>
          <a:p>
            <a:pPr>
              <a:lnSpc>
                <a:spcPts val="1600"/>
              </a:lnSpc>
              <a:spcBef>
                <a:spcPts val="0"/>
              </a:spcBef>
            </a:pPr>
            <a:r>
              <a:rPr lang="en-US" sz="1400" dirty="0"/>
              <a:t>3 Scenarios</a:t>
            </a:r>
          </a:p>
          <a:p>
            <a:pPr>
              <a:lnSpc>
                <a:spcPts val="1600"/>
              </a:lnSpc>
              <a:spcBef>
                <a:spcPts val="0"/>
              </a:spcBef>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82382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one child</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8" name="Content Placeholder 2">
            <a:extLst>
              <a:ext uri="{FF2B5EF4-FFF2-40B4-BE49-F238E27FC236}">
                <a16:creationId xmlns:a16="http://schemas.microsoft.com/office/drawing/2014/main" id="{1BBABEC4-A6FD-11F4-202A-17AED08B5AA1}"/>
              </a:ext>
            </a:extLst>
          </p:cNvPr>
          <p:cNvSpPr txBox="1">
            <a:spLocks/>
          </p:cNvSpPr>
          <p:nvPr/>
        </p:nvSpPr>
        <p:spPr>
          <a:xfrm>
            <a:off x="3397142" y="2775020"/>
            <a:ext cx="317143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two children</a:t>
            </a:r>
          </a:p>
        </p:txBody>
      </p:sp>
      <p:grpSp>
        <p:nvGrpSpPr>
          <p:cNvPr id="32" name="Group 31">
            <a:extLst>
              <a:ext uri="{FF2B5EF4-FFF2-40B4-BE49-F238E27FC236}">
                <a16:creationId xmlns:a16="http://schemas.microsoft.com/office/drawing/2014/main" id="{E2C8B695-5331-3CBE-1788-FAECB6362A9B}"/>
              </a:ext>
            </a:extLst>
          </p:cNvPr>
          <p:cNvGrpSpPr>
            <a:grpSpLocks noChangeAspect="1"/>
          </p:cNvGrpSpPr>
          <p:nvPr/>
        </p:nvGrpSpPr>
        <p:grpSpPr>
          <a:xfrm>
            <a:off x="378189" y="3063758"/>
            <a:ext cx="2147031" cy="1700878"/>
            <a:chOff x="450108" y="2282903"/>
            <a:chExt cx="2978892" cy="2359883"/>
          </a:xfrm>
        </p:grpSpPr>
        <p:sp>
          <p:nvSpPr>
            <p:cNvPr id="33" name="Oval 32">
              <a:extLst>
                <a:ext uri="{FF2B5EF4-FFF2-40B4-BE49-F238E27FC236}">
                  <a16:creationId xmlns:a16="http://schemas.microsoft.com/office/drawing/2014/main" id="{746098EC-E21F-E2EB-3B9B-737F5896E9BB}"/>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24D10604-BC70-424F-65E2-A4DE66865012}"/>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40" name="Oval 39">
              <a:extLst>
                <a:ext uri="{FF2B5EF4-FFF2-40B4-BE49-F238E27FC236}">
                  <a16:creationId xmlns:a16="http://schemas.microsoft.com/office/drawing/2014/main" id="{7A82025D-4CEF-6CD5-DED7-506347EDF5E7}"/>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440AECD-FFB6-D8AB-A3B8-C908902F29C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2" name="Oval 41">
              <a:extLst>
                <a:ext uri="{FF2B5EF4-FFF2-40B4-BE49-F238E27FC236}">
                  <a16:creationId xmlns:a16="http://schemas.microsoft.com/office/drawing/2014/main" id="{B14E0698-7E6B-BD71-BC77-FC5666FD8BB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A6B0DD92-001C-2DFA-1614-5D3CF8E8821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21AFCF4-BB24-2FA1-6747-6DCF93F71B6D}"/>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5" name="Oval 44">
              <a:extLst>
                <a:ext uri="{FF2B5EF4-FFF2-40B4-BE49-F238E27FC236}">
                  <a16:creationId xmlns:a16="http://schemas.microsoft.com/office/drawing/2014/main" id="{640156E0-7BC3-2A62-E3D3-ACA99635E6CC}"/>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96181293-5768-CD35-4AA5-CD2C544E924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7" name="Oval 46">
              <a:extLst>
                <a:ext uri="{FF2B5EF4-FFF2-40B4-BE49-F238E27FC236}">
                  <a16:creationId xmlns:a16="http://schemas.microsoft.com/office/drawing/2014/main" id="{EC200BA1-B8F5-EF20-2BFF-1AADBD63F161}"/>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18C49465-65A1-9F36-BF2F-E38926C5D10D}"/>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51" name="Oval 50">
              <a:extLst>
                <a:ext uri="{FF2B5EF4-FFF2-40B4-BE49-F238E27FC236}">
                  <a16:creationId xmlns:a16="http://schemas.microsoft.com/office/drawing/2014/main" id="{C2F68860-80F8-04AF-AFE7-A9DD7B937444}"/>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3D58FE02-28D9-D2FD-3073-946635C9C40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3" name="Oval 52">
              <a:extLst>
                <a:ext uri="{FF2B5EF4-FFF2-40B4-BE49-F238E27FC236}">
                  <a16:creationId xmlns:a16="http://schemas.microsoft.com/office/drawing/2014/main" id="{7217FB7B-3CE5-B771-EC2C-49D60001B568}"/>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415EDA39-E3B2-48E0-B2B0-CE24E6363D1D}"/>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5" name="Straight Connector 54">
              <a:extLst>
                <a:ext uri="{FF2B5EF4-FFF2-40B4-BE49-F238E27FC236}">
                  <a16:creationId xmlns:a16="http://schemas.microsoft.com/office/drawing/2014/main" id="{39EA09BE-241E-4737-EC90-49D882BB86C5}"/>
                </a:ext>
              </a:extLst>
            </p:cNvPr>
            <p:cNvCxnSpPr>
              <a:cxnSpLocks/>
              <a:stCxn id="33" idx="3"/>
              <a:endCxn id="40"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3CA07E-9026-AB47-27F6-9C7FB622BFD3}"/>
                </a:ext>
              </a:extLst>
            </p:cNvPr>
            <p:cNvCxnSpPr>
              <a:cxnSpLocks/>
              <a:stCxn id="33" idx="5"/>
              <a:endCxn id="4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1C6D62-9E96-EC3F-4B2A-4A3ECF27EE50}"/>
                </a:ext>
              </a:extLst>
            </p:cNvPr>
            <p:cNvCxnSpPr>
              <a:cxnSpLocks/>
              <a:stCxn id="40" idx="4"/>
              <a:endCxn id="4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1D85094-1224-B6D5-89D6-3F72E07E274D}"/>
                </a:ext>
              </a:extLst>
            </p:cNvPr>
            <p:cNvCxnSpPr>
              <a:cxnSpLocks/>
              <a:stCxn id="42" idx="4"/>
              <a:endCxn id="45"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C34680-3015-4F13-5F88-354FB16BBC9A}"/>
                </a:ext>
              </a:extLst>
            </p:cNvPr>
            <p:cNvCxnSpPr>
              <a:cxnSpLocks/>
              <a:stCxn id="42" idx="4"/>
              <a:endCxn id="47"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5B12317-4D4D-1554-FDB9-865084C5F2F0}"/>
                </a:ext>
              </a:extLst>
            </p:cNvPr>
            <p:cNvCxnSpPr>
              <a:cxnSpLocks/>
              <a:endCxn id="51"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41D404-DB61-59A0-B9BC-0E944F75B9DB}"/>
                </a:ext>
              </a:extLst>
            </p:cNvPr>
            <p:cNvCxnSpPr>
              <a:cxnSpLocks/>
              <a:stCxn id="45" idx="4"/>
              <a:endCxn id="53"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A92514-1E04-247E-598F-58A70375FEDB}"/>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68" name="Group 67">
            <a:extLst>
              <a:ext uri="{FF2B5EF4-FFF2-40B4-BE49-F238E27FC236}">
                <a16:creationId xmlns:a16="http://schemas.microsoft.com/office/drawing/2014/main" id="{103C003A-D094-40E7-B650-DD2C9146B2B1}"/>
              </a:ext>
            </a:extLst>
          </p:cNvPr>
          <p:cNvGrpSpPr/>
          <p:nvPr/>
        </p:nvGrpSpPr>
        <p:grpSpPr>
          <a:xfrm>
            <a:off x="407920" y="3865983"/>
            <a:ext cx="330292" cy="407200"/>
            <a:chOff x="3973259" y="2372782"/>
            <a:chExt cx="330292" cy="407200"/>
          </a:xfrm>
        </p:grpSpPr>
        <p:cxnSp>
          <p:nvCxnSpPr>
            <p:cNvPr id="69" name="Straight Connector 68">
              <a:extLst>
                <a:ext uri="{FF2B5EF4-FFF2-40B4-BE49-F238E27FC236}">
                  <a16:creationId xmlns:a16="http://schemas.microsoft.com/office/drawing/2014/main" id="{97CFFA9C-45D8-4347-E077-F3B40637881F}"/>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3E10019E-EA3C-DC0A-EFCF-85BD3108EFFD}"/>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71" name="Group 70">
            <a:extLst>
              <a:ext uri="{FF2B5EF4-FFF2-40B4-BE49-F238E27FC236}">
                <a16:creationId xmlns:a16="http://schemas.microsoft.com/office/drawing/2014/main" id="{13FCFA43-6AB8-EEEC-1729-E98EEFDAA9DE}"/>
              </a:ext>
            </a:extLst>
          </p:cNvPr>
          <p:cNvGrpSpPr>
            <a:grpSpLocks noChangeAspect="1"/>
          </p:cNvGrpSpPr>
          <p:nvPr/>
        </p:nvGrpSpPr>
        <p:grpSpPr>
          <a:xfrm>
            <a:off x="4294418" y="2994142"/>
            <a:ext cx="2138153" cy="1695432"/>
            <a:chOff x="462426" y="2282903"/>
            <a:chExt cx="2966574" cy="2352327"/>
          </a:xfrm>
        </p:grpSpPr>
        <p:sp>
          <p:nvSpPr>
            <p:cNvPr id="72" name="Oval 71">
              <a:extLst>
                <a:ext uri="{FF2B5EF4-FFF2-40B4-BE49-F238E27FC236}">
                  <a16:creationId xmlns:a16="http://schemas.microsoft.com/office/drawing/2014/main" id="{AB93F43C-4792-01F6-3A3C-F1ACCB9DF40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4A24B7E7-A939-8693-A296-BEB9F7B2080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4" name="Oval 73">
              <a:extLst>
                <a:ext uri="{FF2B5EF4-FFF2-40B4-BE49-F238E27FC236}">
                  <a16:creationId xmlns:a16="http://schemas.microsoft.com/office/drawing/2014/main" id="{3A285B8A-E6A8-0F29-2F1C-3DAA3442E8F4}"/>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318A03A4-F256-3DE9-6A30-2DA483D9F964}"/>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76" name="Oval 75">
              <a:extLst>
                <a:ext uri="{FF2B5EF4-FFF2-40B4-BE49-F238E27FC236}">
                  <a16:creationId xmlns:a16="http://schemas.microsoft.com/office/drawing/2014/main" id="{5457E891-E164-6D2E-6A34-4A5D50A233B2}"/>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9AD2991D-C85E-B5D9-CB4F-9BD2B13752C6}"/>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77">
              <a:extLst>
                <a:ext uri="{FF2B5EF4-FFF2-40B4-BE49-F238E27FC236}">
                  <a16:creationId xmlns:a16="http://schemas.microsoft.com/office/drawing/2014/main" id="{50128C7E-84D9-09FE-00A1-4734AC997EF9}"/>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79" name="Oval 78">
              <a:extLst>
                <a:ext uri="{FF2B5EF4-FFF2-40B4-BE49-F238E27FC236}">
                  <a16:creationId xmlns:a16="http://schemas.microsoft.com/office/drawing/2014/main" id="{8F5B51C0-5F2C-DD1F-1771-F0792437A8E2}"/>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D2C74BF5-9248-FF56-C1F3-5BC2C3B20A7D}"/>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1" name="Oval 80">
              <a:extLst>
                <a:ext uri="{FF2B5EF4-FFF2-40B4-BE49-F238E27FC236}">
                  <a16:creationId xmlns:a16="http://schemas.microsoft.com/office/drawing/2014/main" id="{C48F73CD-F0AB-67B0-4F46-073F873C0AAA}"/>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A3F0F169-E602-1416-DED6-D40C557B395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87" name="Oval 86">
              <a:extLst>
                <a:ext uri="{FF2B5EF4-FFF2-40B4-BE49-F238E27FC236}">
                  <a16:creationId xmlns:a16="http://schemas.microsoft.com/office/drawing/2014/main" id="{5AD0E735-9110-031F-B9F9-612DAC1428E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6185FA4D-3E83-0A6C-6FA3-6A0E6FD93F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89" name="Straight Connector 88">
              <a:extLst>
                <a:ext uri="{FF2B5EF4-FFF2-40B4-BE49-F238E27FC236}">
                  <a16:creationId xmlns:a16="http://schemas.microsoft.com/office/drawing/2014/main" id="{2185DF0E-8C35-E3C5-281A-F3578A4B0817}"/>
                </a:ext>
              </a:extLst>
            </p:cNvPr>
            <p:cNvCxnSpPr>
              <a:cxnSpLocks/>
              <a:stCxn id="72" idx="3"/>
              <a:endCxn id="7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671D9F-BD1E-467C-0FE7-FC002E7F3840}"/>
                </a:ext>
              </a:extLst>
            </p:cNvPr>
            <p:cNvCxnSpPr>
              <a:cxnSpLocks/>
              <a:stCxn id="72" idx="5"/>
              <a:endCxn id="76"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6F60962-3F1F-0A9D-15B8-3F6E87B7D207}"/>
                </a:ext>
              </a:extLst>
            </p:cNvPr>
            <p:cNvCxnSpPr>
              <a:cxnSpLocks/>
              <a:stCxn id="74" idx="4"/>
              <a:endCxn id="77"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41016A-D7C8-00DB-AC92-D8C2654FDA85}"/>
                </a:ext>
              </a:extLst>
            </p:cNvPr>
            <p:cNvCxnSpPr>
              <a:cxnSpLocks/>
              <a:stCxn id="76" idx="4"/>
              <a:endCxn id="7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D6AA99F-CE5A-DD95-BC97-7D81462D5CDA}"/>
                </a:ext>
              </a:extLst>
            </p:cNvPr>
            <p:cNvCxnSpPr>
              <a:cxnSpLocks/>
              <a:stCxn id="76" idx="4"/>
              <a:endCxn id="8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1EE158-332F-1554-B13B-115AA081A106}"/>
                </a:ext>
              </a:extLst>
            </p:cNvPr>
            <p:cNvCxnSpPr>
              <a:cxnSpLocks/>
              <a:stCxn id="79" idx="4"/>
              <a:endCxn id="8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B1CA103-9356-B67A-0FE3-CEB38FEF0A82}"/>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98" name="Group 97">
            <a:extLst>
              <a:ext uri="{FF2B5EF4-FFF2-40B4-BE49-F238E27FC236}">
                <a16:creationId xmlns:a16="http://schemas.microsoft.com/office/drawing/2014/main" id="{85165D67-31AE-76B3-A686-E6236BA52560}"/>
              </a:ext>
            </a:extLst>
          </p:cNvPr>
          <p:cNvGrpSpPr/>
          <p:nvPr/>
        </p:nvGrpSpPr>
        <p:grpSpPr>
          <a:xfrm>
            <a:off x="5247346" y="2952341"/>
            <a:ext cx="330292" cy="407200"/>
            <a:chOff x="3973259" y="2372782"/>
            <a:chExt cx="330292" cy="407200"/>
          </a:xfrm>
        </p:grpSpPr>
        <p:cxnSp>
          <p:nvCxnSpPr>
            <p:cNvPr id="99" name="Straight Connector 98">
              <a:extLst>
                <a:ext uri="{FF2B5EF4-FFF2-40B4-BE49-F238E27FC236}">
                  <a16:creationId xmlns:a16="http://schemas.microsoft.com/office/drawing/2014/main" id="{1C785668-0A37-792A-7519-FD7C15F389CC}"/>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0" name="Straight Connector 99">
              <a:extLst>
                <a:ext uri="{FF2B5EF4-FFF2-40B4-BE49-F238E27FC236}">
                  <a16:creationId xmlns:a16="http://schemas.microsoft.com/office/drawing/2014/main" id="{2C556BD2-87FB-60CA-BC82-F82459D46826}"/>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01" name="Slide Number Placeholder 3">
            <a:extLst>
              <a:ext uri="{FF2B5EF4-FFF2-40B4-BE49-F238E27FC236}">
                <a16:creationId xmlns:a16="http://schemas.microsoft.com/office/drawing/2014/main" id="{6C5CBB5C-0572-91D5-46FA-D2266648BA2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48</a:t>
            </a:fld>
            <a:endParaRPr lang="en-US" dirty="0"/>
          </a:p>
        </p:txBody>
      </p:sp>
    </p:spTree>
    <p:extLst>
      <p:ext uri="{BB962C8B-B14F-4D97-AF65-F5344CB8AC3E}">
        <p14:creationId xmlns:p14="http://schemas.microsoft.com/office/powerpoint/2010/main" val="11030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328607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Simply remove node to be deleted from the tree</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grpSp>
        <p:nvGrpSpPr>
          <p:cNvPr id="49" name="Group 48">
            <a:extLst>
              <a:ext uri="{FF2B5EF4-FFF2-40B4-BE49-F238E27FC236}">
                <a16:creationId xmlns:a16="http://schemas.microsoft.com/office/drawing/2014/main" id="{45F482EC-4950-CBF2-A726-13D642EA1EAF}"/>
              </a:ext>
            </a:extLst>
          </p:cNvPr>
          <p:cNvGrpSpPr>
            <a:grpSpLocks noChangeAspect="1"/>
          </p:cNvGrpSpPr>
          <p:nvPr/>
        </p:nvGrpSpPr>
        <p:grpSpPr>
          <a:xfrm>
            <a:off x="283170" y="3101219"/>
            <a:ext cx="2385524" cy="1715919"/>
            <a:chOff x="119212" y="2282903"/>
            <a:chExt cx="3309788" cy="2380751"/>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3" name="Oval 102">
              <a:extLst>
                <a:ext uri="{FF2B5EF4-FFF2-40B4-BE49-F238E27FC236}">
                  <a16:creationId xmlns:a16="http://schemas.microsoft.com/office/drawing/2014/main" id="{17B4E5F4-3ABD-50E5-EAB2-ABA96E7D51BB}"/>
                </a:ext>
              </a:extLst>
            </p:cNvPr>
            <p:cNvSpPr>
              <a:spLocks noChangeAspect="1"/>
            </p:cNvSpPr>
            <p:nvPr/>
          </p:nvSpPr>
          <p:spPr>
            <a:xfrm>
              <a:off x="119212" y="4210786"/>
              <a:ext cx="432000" cy="432000"/>
            </a:xfrm>
            <a:prstGeom prst="ellipse">
              <a:avLst/>
            </a:prstGeom>
            <a:noFill/>
            <a:ln w="19050">
              <a:solidFill>
                <a:schemeClr val="tx1">
                  <a:lumMod val="75000"/>
                  <a:lumOff val="25000"/>
                  <a:alpha val="3523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TextBox 103">
              <a:extLst>
                <a:ext uri="{FF2B5EF4-FFF2-40B4-BE49-F238E27FC236}">
                  <a16:creationId xmlns:a16="http://schemas.microsoft.com/office/drawing/2014/main" id="{99ACF2E0-4FC7-FD83-8A83-213D1E7306D7}"/>
                </a:ext>
              </a:extLst>
            </p:cNvPr>
            <p:cNvSpPr txBox="1"/>
            <p:nvPr/>
          </p:nvSpPr>
          <p:spPr>
            <a:xfrm>
              <a:off x="139107" y="4193927"/>
              <a:ext cx="400781" cy="469727"/>
            </a:xfrm>
            <a:prstGeom prst="rect">
              <a:avLst/>
            </a:prstGeom>
            <a:noFill/>
          </p:spPr>
          <p:txBody>
            <a:bodyPr wrap="none" rtlCol="0">
              <a:spAutoFit/>
            </a:bodyPr>
            <a:lstStyle/>
            <a:p>
              <a:r>
                <a:rPr lang="en-US" sz="1600" dirty="0">
                  <a:ln w="0">
                    <a:solidFill>
                      <a:schemeClr val="tx2">
                        <a:alpha val="35000"/>
                      </a:schemeClr>
                    </a:solidFill>
                  </a:ln>
                  <a:solidFill>
                    <a:schemeClr val="tx2">
                      <a:alpha val="34969"/>
                    </a:schemeClr>
                  </a:solidFill>
                  <a:effectLst>
                    <a:outerShdw blurRad="38100" dist="25400" dir="5400000" algn="ctr" rotWithShape="0">
                      <a:srgbClr val="6E747A">
                        <a:alpha val="43000"/>
                      </a:srgbClr>
                    </a:outerShdw>
                  </a:effectLst>
                </a:rPr>
                <a:t>2</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2686F3F-65DE-F1DD-60E0-F3CF035D6E25}"/>
                </a:ext>
              </a:extLst>
            </p:cNvPr>
            <p:cNvCxnSpPr>
              <a:cxnSpLocks/>
              <a:endCxn id="103" idx="0"/>
            </p:cNvCxnSpPr>
            <p:nvPr/>
          </p:nvCxnSpPr>
          <p:spPr>
            <a:xfrm flipH="1">
              <a:off x="335212" y="3910364"/>
              <a:ext cx="389025" cy="300422"/>
            </a:xfrm>
            <a:prstGeom prst="line">
              <a:avLst/>
            </a:prstGeom>
            <a:ln w="19050">
              <a:solidFill>
                <a:schemeClr val="tx1">
                  <a:lumMod val="75000"/>
                  <a:lumOff val="25000"/>
                  <a:alpha val="35232"/>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89710" y="3023644"/>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47" name="Slide Number Placeholder 3">
            <a:extLst>
              <a:ext uri="{FF2B5EF4-FFF2-40B4-BE49-F238E27FC236}">
                <a16:creationId xmlns:a16="http://schemas.microsoft.com/office/drawing/2014/main" id="{54CB2154-7194-4CF2-53AC-C20458A173DF}"/>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49</a:t>
            </a:fld>
            <a:endParaRPr lang="en-US" dirty="0"/>
          </a:p>
        </p:txBody>
      </p:sp>
    </p:spTree>
    <p:extLst>
      <p:ext uri="{BB962C8B-B14F-4D97-AF65-F5344CB8AC3E}">
        <p14:creationId xmlns:p14="http://schemas.microsoft.com/office/powerpoint/2010/main" val="343996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Linear search: Definition</a:t>
            </a:r>
          </a:p>
          <a:p>
            <a:pPr marL="450850" lvl="1" indent="-234950">
              <a:lnSpc>
                <a:spcPts val="1700"/>
              </a:lnSpc>
              <a:spcBef>
                <a:spcPts val="200"/>
              </a:spcBef>
              <a:spcAft>
                <a:spcPts val="200"/>
              </a:spcAft>
            </a:pPr>
            <a:r>
              <a:rPr lang="en-US" sz="1400" dirty="0"/>
              <a:t>Sequentially check each item of list until match is found</a:t>
            </a:r>
          </a:p>
          <a:p>
            <a:pPr marL="450850" lvl="1" indent="-234950">
              <a:lnSpc>
                <a:spcPts val="1700"/>
              </a:lnSpc>
              <a:spcBef>
                <a:spcPts val="200"/>
              </a:spcBef>
              <a:spcAft>
                <a:spcPts val="200"/>
              </a:spcAft>
            </a:pPr>
            <a:r>
              <a:rPr lang="en-US" sz="1400" dirty="0"/>
              <a:t>Also called sequential search</a:t>
            </a:r>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Very simple to implement</a:t>
            </a:r>
          </a:p>
          <a:p>
            <a:pPr marL="457200" lvl="1" indent="-241300">
              <a:lnSpc>
                <a:spcPts val="1700"/>
              </a:lnSpc>
              <a:spcBef>
                <a:spcPts val="200"/>
              </a:spcBef>
              <a:spcAft>
                <a:spcPts val="200"/>
              </a:spcAft>
            </a:pPr>
            <a:r>
              <a:rPr lang="en-US" sz="1400" dirty="0"/>
              <a:t>Only practical when list is short or for single-search scenario</a:t>
            </a:r>
          </a:p>
          <a:p>
            <a:pPr marL="0" indent="-241300">
              <a:lnSpc>
                <a:spcPts val="1700"/>
              </a:lnSpc>
              <a:spcBef>
                <a:spcPts val="200"/>
              </a:spcBef>
              <a:spcAft>
                <a:spcPts val="200"/>
              </a:spcAft>
            </a:pPr>
            <a:endParaRPr lang="en-US" sz="1800" dirty="0"/>
          </a:p>
          <a:p>
            <a:pPr marL="0" indent="-241300">
              <a:lnSpc>
                <a:spcPts val="1700"/>
              </a:lnSpc>
              <a:spcBef>
                <a:spcPts val="200"/>
              </a:spcBef>
              <a:spcAft>
                <a:spcPts val="200"/>
              </a:spcAft>
            </a:pPr>
            <a:r>
              <a:rPr lang="en-US" sz="1600" dirty="0"/>
              <a:t>Related data structures and complexity</a:t>
            </a:r>
          </a:p>
        </p:txBody>
      </p:sp>
      <p:pic>
        <p:nvPicPr>
          <p:cNvPr id="6" name="Picture 5">
            <a:extLst>
              <a:ext uri="{FF2B5EF4-FFF2-40B4-BE49-F238E27FC236}">
                <a16:creationId xmlns:a16="http://schemas.microsoft.com/office/drawing/2014/main" id="{46AF33D6-51B9-5941-1166-324A92E14A66}"/>
              </a:ext>
            </a:extLst>
          </p:cNvPr>
          <p:cNvPicPr>
            <a:picLocks noChangeAspect="1"/>
          </p:cNvPicPr>
          <p:nvPr/>
        </p:nvPicPr>
        <p:blipFill>
          <a:blip r:embed="rId3"/>
          <a:stretch>
            <a:fillRect/>
          </a:stretch>
        </p:blipFill>
        <p:spPr>
          <a:xfrm>
            <a:off x="3228713" y="1778609"/>
            <a:ext cx="3339867" cy="820318"/>
          </a:xfrm>
          <a:prstGeom prst="rect">
            <a:avLst/>
          </a:prstGeom>
          <a:ln>
            <a:solidFill>
              <a:schemeClr val="tx1"/>
            </a:solidFill>
          </a:ln>
        </p:spPr>
      </p:pic>
      <p:pic>
        <p:nvPicPr>
          <p:cNvPr id="7" name="Picture 6">
            <a:extLst>
              <a:ext uri="{FF2B5EF4-FFF2-40B4-BE49-F238E27FC236}">
                <a16:creationId xmlns:a16="http://schemas.microsoft.com/office/drawing/2014/main" id="{F92A43B5-915F-B778-0D73-2DA9CB17076A}"/>
              </a:ext>
            </a:extLst>
          </p:cNvPr>
          <p:cNvPicPr>
            <a:picLocks noChangeAspect="1"/>
          </p:cNvPicPr>
          <p:nvPr/>
        </p:nvPicPr>
        <p:blipFill rotWithShape="1">
          <a:blip r:embed="rId4"/>
          <a:srcRect t="16162"/>
          <a:stretch/>
        </p:blipFill>
        <p:spPr>
          <a:xfrm>
            <a:off x="289420" y="3524879"/>
            <a:ext cx="5104701" cy="1239467"/>
          </a:xfrm>
          <a:prstGeom prst="rect">
            <a:avLst/>
          </a:prstGeom>
        </p:spPr>
      </p:pic>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Tree>
    <p:extLst>
      <p:ext uri="{BB962C8B-B14F-4D97-AF65-F5344CB8AC3E}">
        <p14:creationId xmlns:p14="http://schemas.microsoft.com/office/powerpoint/2010/main" val="40642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one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34280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Replace node with its child</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4230572" y="1974107"/>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00328" y="1167267"/>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2994142"/>
            <a:ext cx="2138153" cy="1695432"/>
            <a:chOff x="462426" y="2282903"/>
            <a:chExt cx="2966574" cy="2352327"/>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48" name="Oval 47">
              <a:extLst>
                <a:ext uri="{FF2B5EF4-FFF2-40B4-BE49-F238E27FC236}">
                  <a16:creationId xmlns:a16="http://schemas.microsoft.com/office/drawing/2014/main" id="{5905C998-3A6A-3442-BA34-AFBB1C297C25}"/>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9709EF19-7E5E-D2FC-D57D-AB52EC1B18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92B57D-4EDF-45A8-467B-3A47C787CB4B}"/>
                </a:ext>
              </a:extLst>
            </p:cNvPr>
            <p:cNvCxnSpPr>
              <a:cxnSpLocks/>
              <a:stCxn id="44" idx="4"/>
              <a:endCxn id="48"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8" name="Group 67">
            <a:extLst>
              <a:ext uri="{FF2B5EF4-FFF2-40B4-BE49-F238E27FC236}">
                <a16:creationId xmlns:a16="http://schemas.microsoft.com/office/drawing/2014/main" id="{636845AA-F4F7-233A-2C86-6EE319A49DFC}"/>
              </a:ext>
            </a:extLst>
          </p:cNvPr>
          <p:cNvGrpSpPr/>
          <p:nvPr/>
        </p:nvGrpSpPr>
        <p:grpSpPr>
          <a:xfrm>
            <a:off x="530575" y="3101219"/>
            <a:ext cx="2138119" cy="1700878"/>
            <a:chOff x="530575" y="3101219"/>
            <a:chExt cx="2138119" cy="1700878"/>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493230" y="3123382"/>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465025" y="3101219"/>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885571"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44683" y="3414664"/>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094842"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70914" y="3957398"/>
              <a:ext cx="311363" cy="311363"/>
            </a:xfrm>
            <a:prstGeom prst="ellipse">
              <a:avLst/>
            </a:prstGeom>
            <a:noFill/>
            <a:ln w="19050">
              <a:solidFill>
                <a:schemeClr val="tx1">
                  <a:lumMod val="75000"/>
                  <a:lumOff val="25000"/>
                  <a:alpha val="3454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530575" y="3943260"/>
              <a:ext cx="393056" cy="338554"/>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324"/>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1810136"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1778710" y="394133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357331"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329183" y="393523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30366" y="449073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793477" y="4465138"/>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1982183" y="44852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1939041" y="446628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151336" y="3389147"/>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1758995" y="3389147"/>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26595" y="3746107"/>
              <a:ext cx="314658" cy="211291"/>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1965818" y="3746107"/>
              <a:ext cx="284706"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250523" y="3746107"/>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19242" y="4274206"/>
              <a:ext cx="266806" cy="216528"/>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1965818" y="4268760"/>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062858" y="3415227"/>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cxnSp>
          <p:nvCxnSpPr>
            <p:cNvPr id="59" name="Straight Connector 58">
              <a:extLst>
                <a:ext uri="{FF2B5EF4-FFF2-40B4-BE49-F238E27FC236}">
                  <a16:creationId xmlns:a16="http://schemas.microsoft.com/office/drawing/2014/main" id="{A9977B5F-E8C7-230A-0985-6632E5F8CC52}"/>
                </a:ext>
              </a:extLst>
            </p:cNvPr>
            <p:cNvCxnSpPr>
              <a:cxnSpLocks/>
              <a:stCxn id="64" idx="4"/>
              <a:endCxn id="106" idx="0"/>
            </p:cNvCxnSpPr>
            <p:nvPr/>
          </p:nvCxnSpPr>
          <p:spPr>
            <a:xfrm flipH="1">
              <a:off x="960101" y="3746108"/>
              <a:ext cx="81152" cy="7190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9" name="Slide Number Placeholder 3">
            <a:extLst>
              <a:ext uri="{FF2B5EF4-FFF2-40B4-BE49-F238E27FC236}">
                <a16:creationId xmlns:a16="http://schemas.microsoft.com/office/drawing/2014/main" id="{CA14F02C-A56D-8868-0494-51FE4657EC4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50</a:t>
            </a:fld>
            <a:endParaRPr lang="en-US" dirty="0"/>
          </a:p>
        </p:txBody>
      </p:sp>
    </p:spTree>
    <p:extLst>
      <p:ext uri="{BB962C8B-B14F-4D97-AF65-F5344CB8AC3E}">
        <p14:creationId xmlns:p14="http://schemas.microsoft.com/office/powerpoint/2010/main" val="220096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485199" y="31759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456995" y="315382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grpSp>
        <p:nvGrpSpPr>
          <p:cNvPr id="89" name="Group 88">
            <a:extLst>
              <a:ext uri="{FF2B5EF4-FFF2-40B4-BE49-F238E27FC236}">
                <a16:creationId xmlns:a16="http://schemas.microsoft.com/office/drawing/2014/main" id="{F3C8812F-D480-AE08-2391-00C188AA91A0}"/>
              </a:ext>
            </a:extLst>
          </p:cNvPr>
          <p:cNvGrpSpPr/>
          <p:nvPr/>
        </p:nvGrpSpPr>
        <p:grpSpPr>
          <a:xfrm>
            <a:off x="522512" y="3441753"/>
            <a:ext cx="2138151" cy="1407504"/>
            <a:chOff x="522512" y="3441753"/>
            <a:chExt cx="2138151" cy="1407504"/>
          </a:xfrm>
        </p:grpSpPr>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87754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36653" y="346727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08681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62884"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522512" y="3989323"/>
              <a:ext cx="393055"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1802106"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1770680" y="3993941"/>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349300"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321152" y="3987842"/>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1974152" y="453789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1931011" y="451888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143306" y="3441753"/>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1750964" y="3441753"/>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18565" y="3798713"/>
              <a:ext cx="314657"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1957787" y="3798713"/>
              <a:ext cx="284705"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242492" y="3798713"/>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1957787" y="4321366"/>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054829" y="3467833"/>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p:cNvCxnSpPr>
          <p:nvPr/>
        </p:nvCxnSpPr>
        <p:spPr>
          <a:xfrm>
            <a:off x="1750965" y="3450631"/>
            <a:ext cx="113346" cy="570954"/>
          </a:xfrm>
          <a:prstGeom prst="line">
            <a:avLst/>
          </a:prstGeom>
          <a:ln w="19050">
            <a:solidFill>
              <a:srgbClr val="FF0000"/>
            </a:solidFill>
            <a:prstDash val="sys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5AE8081-AF68-D360-BBCF-8F9550197617}"/>
              </a:ext>
            </a:extLst>
          </p:cNvPr>
          <p:cNvSpPr txBox="1"/>
          <p:nvPr/>
        </p:nvSpPr>
        <p:spPr>
          <a:xfrm>
            <a:off x="1453272" y="3157953"/>
            <a:ext cx="393056"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90" name="Slide Number Placeholder 3">
            <a:extLst>
              <a:ext uri="{FF2B5EF4-FFF2-40B4-BE49-F238E27FC236}">
                <a16:creationId xmlns:a16="http://schemas.microsoft.com/office/drawing/2014/main" id="{9D5E37AF-E901-B132-1B45-8DC3E5D22937}"/>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51</a:t>
            </a:fld>
            <a:endParaRPr lang="en-US" dirty="0"/>
          </a:p>
        </p:txBody>
      </p:sp>
    </p:spTree>
    <p:extLst>
      <p:ext uri="{BB962C8B-B14F-4D97-AF65-F5344CB8AC3E}">
        <p14:creationId xmlns:p14="http://schemas.microsoft.com/office/powerpoint/2010/main" val="23154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34" grpId="0" animBg="1"/>
      <p:bldP spid="35" grpId="0"/>
      <p:bldP spid="35" grpId="1"/>
      <p:bldP spid="8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971837"/>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3109556"/>
            <a:ext cx="2138153" cy="1178670"/>
            <a:chOff x="462426" y="2282903"/>
            <a:chExt cx="2966574" cy="1635346"/>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31" name="Group 30">
            <a:extLst>
              <a:ext uri="{FF2B5EF4-FFF2-40B4-BE49-F238E27FC236}">
                <a16:creationId xmlns:a16="http://schemas.microsoft.com/office/drawing/2014/main" id="{05A10C1F-B56C-5605-AD48-485660E0599E}"/>
              </a:ext>
            </a:extLst>
          </p:cNvPr>
          <p:cNvGrpSpPr>
            <a:grpSpLocks noChangeAspect="1"/>
          </p:cNvGrpSpPr>
          <p:nvPr/>
        </p:nvGrpSpPr>
        <p:grpSpPr>
          <a:xfrm>
            <a:off x="522512" y="3153825"/>
            <a:ext cx="2138151" cy="1695432"/>
            <a:chOff x="462426" y="2282903"/>
            <a:chExt cx="2966574" cy="2352327"/>
          </a:xfrm>
        </p:grpSpPr>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2237796" y="3470808"/>
              <a:ext cx="432000" cy="432000"/>
            </a:xfrm>
            <a:prstGeom prst="ellipse">
              <a:avLst/>
            </a:prstGeom>
            <a:noFill/>
            <a:ln w="19050">
              <a:solidFill>
                <a:schemeClr val="tx1">
                  <a:lumMod val="75000"/>
                  <a:lumOff val="2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2194195" y="3448522"/>
              <a:ext cx="545345" cy="469727"/>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18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2453796" y="3177653"/>
              <a:ext cx="395014" cy="29315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2453796" y="3902808"/>
              <a:ext cx="238706" cy="30042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588437"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a:stCxn id="38" idx="4"/>
          </p:cNvCxnSpPr>
          <p:nvPr/>
        </p:nvCxnSpPr>
        <p:spPr>
          <a:xfrm flipH="1">
            <a:off x="2139518" y="3798714"/>
            <a:ext cx="102975" cy="73777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AC6204B0-A51D-9E09-33A0-4C9BFA3BE18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52</a:t>
            </a:fld>
            <a:endParaRPr lang="en-US" dirty="0"/>
          </a:p>
        </p:txBody>
      </p:sp>
    </p:spTree>
    <p:extLst>
      <p:ext uri="{BB962C8B-B14F-4D97-AF65-F5344CB8AC3E}">
        <p14:creationId xmlns:p14="http://schemas.microsoft.com/office/powerpoint/2010/main" val="32058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Removing Node from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53</a:t>
            </a:fld>
            <a:endParaRPr lang="en-US" dirty="0"/>
          </a:p>
        </p:txBody>
      </p:sp>
      <p:pic>
        <p:nvPicPr>
          <p:cNvPr id="57" name="Picture 56">
            <a:extLst>
              <a:ext uri="{FF2B5EF4-FFF2-40B4-BE49-F238E27FC236}">
                <a16:creationId xmlns:a16="http://schemas.microsoft.com/office/drawing/2014/main" id="{7724594F-0938-4C8D-4D7C-8387F88F99A4}"/>
              </a:ext>
            </a:extLst>
          </p:cNvPr>
          <p:cNvPicPr>
            <a:picLocks noChangeAspect="1"/>
          </p:cNvPicPr>
          <p:nvPr/>
        </p:nvPicPr>
        <p:blipFill>
          <a:blip r:embed="rId3"/>
          <a:stretch>
            <a:fillRect/>
          </a:stretch>
        </p:blipFill>
        <p:spPr>
          <a:xfrm>
            <a:off x="93137" y="1384190"/>
            <a:ext cx="6714067" cy="2973219"/>
          </a:xfrm>
          <a:prstGeom prst="rect">
            <a:avLst/>
          </a:prstGeom>
        </p:spPr>
      </p:pic>
    </p:spTree>
    <p:extLst>
      <p:ext uri="{BB962C8B-B14F-4D97-AF65-F5344CB8AC3E}">
        <p14:creationId xmlns:p14="http://schemas.microsoft.com/office/powerpoint/2010/main" val="300272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3217333" y="1090872"/>
                <a:ext cx="3412068" cy="11443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Running time of all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p>
              <a:p>
                <a:pPr marL="449263" lvl="1" indent="-211138">
                  <a:lnSpc>
                    <a:spcPts val="1700"/>
                  </a:lnSpc>
                  <a:spcBef>
                    <a:spcPts val="0"/>
                  </a:spcBef>
                </a:pPr>
                <a:r>
                  <a:rPr lang="en-US" sz="1200" dirty="0"/>
                  <a:t>Apart from traversal, which is necessarily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dirty="0"/>
              </a:p>
              <a:p>
                <a:pPr marL="0" indent="-219075">
                  <a:lnSpc>
                    <a:spcPts val="1700"/>
                  </a:lnSpc>
                  <a:spcBef>
                    <a:spcPts val="0"/>
                  </a:spcBef>
                </a:pPr>
                <a14:m>
                  <m:oMath xmlns:m="http://schemas.openxmlformats.org/officeDocument/2006/math">
                    <m:r>
                      <a:rPr lang="en-US" sz="1400" b="0" i="1" smtClean="0">
                        <a:latin typeface="Cambria Math" panose="02040503050406030204" pitchFamily="18" charset="0"/>
                      </a:rPr>
                      <m:t>𝑑</m:t>
                    </m:r>
                  </m:oMath>
                </a14:m>
                <a:r>
                  <a:rPr lang="en-US" sz="1400" dirty="0"/>
                  <a:t> is the depth of the tree and </a:t>
                </a:r>
                <a14:m>
                  <m:oMath xmlns:m="http://schemas.openxmlformats.org/officeDocument/2006/math">
                    <m:r>
                      <a:rPr lang="en-US" sz="1400" b="0" i="1" smtClean="0">
                        <a:latin typeface="Cambria Math" panose="02040503050406030204" pitchFamily="18" charset="0"/>
                      </a:rPr>
                      <m:t>𝑛</m:t>
                    </m:r>
                  </m:oMath>
                </a14:m>
                <a:r>
                  <a:rPr lang="en-US" sz="1400" dirty="0"/>
                  <a:t> is the number of nodes</a:t>
                </a:r>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3217333" y="1090872"/>
                <a:ext cx="3412068" cy="1144328"/>
              </a:xfrm>
              <a:prstGeom prst="rect">
                <a:avLst/>
              </a:prstGeom>
              <a:blipFill>
                <a:blip r:embed="rId3"/>
                <a:stretch>
                  <a:fillRect l="-370" t="-108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B9F2AC-2EC6-BF5A-1F24-B37146D520FC}"/>
                  </a:ext>
                </a:extLst>
              </p:cNvPr>
              <p:cNvSpPr txBox="1">
                <a:spLocks/>
              </p:cNvSpPr>
              <p:nvPr/>
            </p:nvSpPr>
            <p:spPr>
              <a:xfrm>
                <a:off x="218114" y="3247170"/>
                <a:ext cx="3412068" cy="158817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But, tree shape depends on order of insertion</a:t>
                </a:r>
              </a:p>
              <a:p>
                <a:pPr>
                  <a:lnSpc>
                    <a:spcPts val="1700"/>
                  </a:lnSpc>
                  <a:spcBef>
                    <a:spcPts val="0"/>
                  </a:spcBef>
                </a:pPr>
                <a:r>
                  <a:rPr lang="en-US" sz="1400" dirty="0"/>
                  <a:t>At best, if the tree is complete, its height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a:p>
                <a:pPr>
                  <a:lnSpc>
                    <a:spcPts val="1700"/>
                  </a:lnSpc>
                  <a:spcBef>
                    <a:spcPts val="0"/>
                  </a:spcBef>
                </a:pPr>
                <a:r>
                  <a:rPr lang="en-US" sz="1400" dirty="0"/>
                  <a:t>On average, if keys are inserted in random order, the height is still proportional to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6" name="Content Placeholder 2">
                <a:extLst>
                  <a:ext uri="{FF2B5EF4-FFF2-40B4-BE49-F238E27FC236}">
                    <a16:creationId xmlns:a16="http://schemas.microsoft.com/office/drawing/2014/main" id="{C9B9F2AC-2EC6-BF5A-1F24-B37146D520FC}"/>
                  </a:ext>
                </a:extLst>
              </p:cNvPr>
              <p:cNvSpPr txBox="1">
                <a:spLocks noRot="1" noChangeAspect="1" noMove="1" noResize="1" noEditPoints="1" noAdjustHandles="1" noChangeArrowheads="1" noChangeShapeType="1" noTextEdit="1"/>
              </p:cNvSpPr>
              <p:nvPr/>
            </p:nvSpPr>
            <p:spPr>
              <a:xfrm>
                <a:off x="218114" y="3247170"/>
                <a:ext cx="3412068" cy="1588171"/>
              </a:xfrm>
              <a:prstGeom prst="rect">
                <a:avLst/>
              </a:prstGeom>
              <a:blipFill>
                <a:blip r:embed="rId4"/>
                <a:stretch>
                  <a:fillRect l="-370" t="-1587" b="-39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09BC4B-1477-B6F6-0CC1-C99A35E4887E}"/>
              </a:ext>
            </a:extLst>
          </p:cNvPr>
          <p:cNvPicPr>
            <a:picLocks noChangeAspect="1"/>
          </p:cNvPicPr>
          <p:nvPr/>
        </p:nvPicPr>
        <p:blipFill>
          <a:blip r:embed="rId5"/>
          <a:stretch>
            <a:fillRect/>
          </a:stretch>
        </p:blipFill>
        <p:spPr>
          <a:xfrm>
            <a:off x="446086" y="1083108"/>
            <a:ext cx="2654300" cy="1828800"/>
          </a:xfrm>
          <a:prstGeom prst="rect">
            <a:avLst/>
          </a:prstGeom>
        </p:spPr>
      </p:pic>
      <p:pic>
        <p:nvPicPr>
          <p:cNvPr id="8" name="Picture 7">
            <a:extLst>
              <a:ext uri="{FF2B5EF4-FFF2-40B4-BE49-F238E27FC236}">
                <a16:creationId xmlns:a16="http://schemas.microsoft.com/office/drawing/2014/main" id="{B74143FA-F2DF-89B2-986E-DD63BFEBDEE0}"/>
              </a:ext>
            </a:extLst>
          </p:cNvPr>
          <p:cNvPicPr>
            <a:picLocks noChangeAspect="1"/>
          </p:cNvPicPr>
          <p:nvPr/>
        </p:nvPicPr>
        <p:blipFill>
          <a:blip r:embed="rId6"/>
          <a:stretch>
            <a:fillRect/>
          </a:stretch>
        </p:blipFill>
        <p:spPr>
          <a:xfrm>
            <a:off x="3709019" y="2898487"/>
            <a:ext cx="2694428" cy="1784148"/>
          </a:xfrm>
          <a:prstGeom prst="rect">
            <a:avLst/>
          </a:prstGeom>
        </p:spPr>
      </p:pic>
    </p:spTree>
    <p:extLst>
      <p:ext uri="{BB962C8B-B14F-4D97-AF65-F5344CB8AC3E}">
        <p14:creationId xmlns:p14="http://schemas.microsoft.com/office/powerpoint/2010/main" val="3753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Deletions (with the presented approach) tend to displace nodes from the right subtrees to the left subtrees</a:t>
                </a:r>
              </a:p>
              <a:p>
                <a:pPr>
                  <a:lnSpc>
                    <a:spcPts val="1700"/>
                  </a:lnSpc>
                  <a:spcBef>
                    <a:spcPts val="200"/>
                  </a:spcBef>
                  <a:spcAft>
                    <a:spcPts val="200"/>
                  </a:spcAft>
                </a:pPr>
                <a:r>
                  <a:rPr lang="en-US" sz="1600" dirty="0"/>
                  <a:t>Trees become unbalanced</a:t>
                </a:r>
              </a:p>
              <a:p>
                <a:pPr>
                  <a:lnSpc>
                    <a:spcPts val="1700"/>
                  </a:lnSpc>
                  <a:spcBef>
                    <a:spcPts val="200"/>
                  </a:spcBef>
                  <a:spcAft>
                    <a:spcPts val="200"/>
                  </a:spcAft>
                </a:pPr>
                <a:r>
                  <a:rPr lang="en-US" sz="1600" dirty="0"/>
                  <a:t>Some solutions</a:t>
                </a:r>
              </a:p>
              <a:p>
                <a:pPr marL="495300" lvl="1" indent="-268288">
                  <a:lnSpc>
                    <a:spcPts val="1700"/>
                  </a:lnSpc>
                  <a:spcBef>
                    <a:spcPts val="200"/>
                  </a:spcBef>
                  <a:spcAft>
                    <a:spcPts val="200"/>
                  </a:spcAft>
                </a:pPr>
                <a:r>
                  <a:rPr lang="en-US" sz="1400" dirty="0"/>
                  <a:t>Avoid/forbid deletions (Lazy deletions)</a:t>
                </a:r>
              </a:p>
              <a:p>
                <a:pPr marL="495300" lvl="1" indent="-268288">
                  <a:lnSpc>
                    <a:spcPts val="1700"/>
                  </a:lnSpc>
                  <a:spcBef>
                    <a:spcPts val="200"/>
                  </a:spcBef>
                  <a:spcAft>
                    <a:spcPts val="200"/>
                  </a:spcAft>
                </a:pPr>
                <a:r>
                  <a:rPr lang="en-US" sz="1400" dirty="0"/>
                  <a:t>Alternately picking min node in right tree and max node in left tree when deleting nodes with two children (but improvement is not mathematically proven)</a:t>
                </a:r>
              </a:p>
              <a:p>
                <a:pPr marL="268288" indent="-268288">
                  <a:lnSpc>
                    <a:spcPts val="1700"/>
                  </a:lnSpc>
                  <a:spcBef>
                    <a:spcPts val="200"/>
                  </a:spcBef>
                  <a:spcAft>
                    <a:spcPts val="200"/>
                  </a:spcAft>
                </a:pPr>
                <a:r>
                  <a:rPr lang="en-US" sz="1600" dirty="0"/>
                  <a:t>Worst case scenario: Insertions of ordered values. Complexity of all operations become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2"/>
                <a:ext cx="6411287" cy="2498996"/>
              </a:xfrm>
              <a:prstGeom prst="rect">
                <a:avLst/>
              </a:prstGeom>
              <a:blipFill>
                <a:blip r:embed="rId3"/>
                <a:stretch>
                  <a:fillRect l="-395" t="-2020" r="-988" b="-353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D26CB38-61C3-A48B-A94E-188C842DE89F}"/>
              </a:ext>
            </a:extLst>
          </p:cNvPr>
          <p:cNvGrpSpPr/>
          <p:nvPr/>
        </p:nvGrpSpPr>
        <p:grpSpPr>
          <a:xfrm>
            <a:off x="2840273" y="3339620"/>
            <a:ext cx="1412018" cy="1450697"/>
            <a:chOff x="2840273" y="3339620"/>
            <a:chExt cx="1412018" cy="1450697"/>
          </a:xfrm>
        </p:grpSpPr>
        <p:pic>
          <p:nvPicPr>
            <p:cNvPr id="9" name="Picture 8">
              <a:extLst>
                <a:ext uri="{FF2B5EF4-FFF2-40B4-BE49-F238E27FC236}">
                  <a16:creationId xmlns:a16="http://schemas.microsoft.com/office/drawing/2014/main" id="{36E3097E-FB89-30AC-E5D8-598E632D6B0E}"/>
                </a:ext>
              </a:extLst>
            </p:cNvPr>
            <p:cNvPicPr>
              <a:picLocks noChangeAspect="1"/>
            </p:cNvPicPr>
            <p:nvPr/>
          </p:nvPicPr>
          <p:blipFill>
            <a:blip r:embed="rId4"/>
            <a:stretch>
              <a:fillRect/>
            </a:stretch>
          </p:blipFill>
          <p:spPr>
            <a:xfrm>
              <a:off x="2840273" y="3339620"/>
              <a:ext cx="1409546" cy="1409546"/>
            </a:xfrm>
            <a:prstGeom prst="rect">
              <a:avLst/>
            </a:prstGeom>
          </p:spPr>
        </p:pic>
        <p:sp>
          <p:nvSpPr>
            <p:cNvPr id="10" name="Rectangle 9">
              <a:extLst>
                <a:ext uri="{FF2B5EF4-FFF2-40B4-BE49-F238E27FC236}">
                  <a16:creationId xmlns:a16="http://schemas.microsoft.com/office/drawing/2014/main" id="{3DE1A381-AAFE-263B-9662-DB21688EE3B1}"/>
                </a:ext>
              </a:extLst>
            </p:cNvPr>
            <p:cNvSpPr/>
            <p:nvPr/>
          </p:nvSpPr>
          <p:spPr>
            <a:xfrm>
              <a:off x="4206572" y="4723205"/>
              <a:ext cx="45719" cy="67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852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Solutions:</a:t>
            </a:r>
          </a:p>
          <a:p>
            <a:pPr>
              <a:lnSpc>
                <a:spcPts val="1700"/>
              </a:lnSpc>
              <a:spcBef>
                <a:spcPts val="200"/>
              </a:spcBef>
              <a:spcAft>
                <a:spcPts val="200"/>
              </a:spcAft>
            </a:pPr>
            <a:r>
              <a:rPr lang="en-US" sz="1600" dirty="0"/>
              <a:t>Make BST always balanced</a:t>
            </a:r>
          </a:p>
          <a:p>
            <a:pPr marL="444500" lvl="1" indent="-227013">
              <a:lnSpc>
                <a:spcPts val="1700"/>
              </a:lnSpc>
              <a:spcBef>
                <a:spcPts val="200"/>
              </a:spcBef>
              <a:spcAft>
                <a:spcPts val="200"/>
              </a:spcAft>
            </a:pPr>
            <a:r>
              <a:rPr lang="en-US" sz="1400" dirty="0"/>
              <a:t>Each node has about the number of descendants in its left subtree as in its right subtree</a:t>
            </a:r>
          </a:p>
          <a:p>
            <a:pPr marL="444500" lvl="1" indent="-227013">
              <a:lnSpc>
                <a:spcPts val="1700"/>
              </a:lnSpc>
              <a:spcBef>
                <a:spcPts val="200"/>
              </a:spcBef>
              <a:spcAft>
                <a:spcPts val="200"/>
              </a:spcAft>
            </a:pPr>
            <a:r>
              <a:rPr lang="en-US" sz="1400" dirty="0"/>
              <a:t>Guarantee logarithmic performance for all operations</a:t>
            </a:r>
          </a:p>
          <a:p>
            <a:pPr marL="0" indent="-239713">
              <a:lnSpc>
                <a:spcPts val="1700"/>
              </a:lnSpc>
              <a:spcBef>
                <a:spcPts val="200"/>
              </a:spcBef>
              <a:spcAft>
                <a:spcPts val="200"/>
              </a:spcAft>
            </a:pPr>
            <a:endParaRPr lang="en-US" sz="1800" dirty="0"/>
          </a:p>
          <a:p>
            <a:pPr marL="0" indent="-239713">
              <a:lnSpc>
                <a:spcPts val="1700"/>
              </a:lnSpc>
              <a:spcBef>
                <a:spcPts val="200"/>
              </a:spcBef>
              <a:spcAft>
                <a:spcPts val="200"/>
              </a:spcAft>
            </a:pPr>
            <a:r>
              <a:rPr lang="en-US" sz="1800" dirty="0"/>
              <a:t>Such binary trees are called self-balancing</a:t>
            </a:r>
          </a:p>
          <a:p>
            <a:pPr marL="457200" lvl="1" indent="-239713">
              <a:lnSpc>
                <a:spcPts val="1700"/>
              </a:lnSpc>
              <a:spcBef>
                <a:spcPts val="200"/>
              </a:spcBef>
              <a:spcAft>
                <a:spcPts val="200"/>
              </a:spcAft>
            </a:pPr>
            <a:r>
              <a:rPr lang="en-US" sz="1400" dirty="0"/>
              <a:t>e.g., AVL trees, Red-Black trees etc.</a:t>
            </a:r>
          </a:p>
        </p:txBody>
      </p:sp>
    </p:spTree>
    <p:extLst>
      <p:ext uri="{BB962C8B-B14F-4D97-AF65-F5344CB8AC3E}">
        <p14:creationId xmlns:p14="http://schemas.microsoft.com/office/powerpoint/2010/main" val="82639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3548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population from root</a:t>
            </a:r>
          </a:p>
          <a:p>
            <a:pPr>
              <a:lnSpc>
                <a:spcPts val="1700"/>
              </a:lnSpc>
              <a:spcBef>
                <a:spcPts val="200"/>
              </a:spcBef>
              <a:spcAft>
                <a:spcPts val="200"/>
              </a:spcAft>
            </a:pPr>
            <a:r>
              <a:rPr lang="en-US" sz="1600" dirty="0"/>
              <a:t>Maintain same number of </a:t>
            </a:r>
            <a:r>
              <a:rPr lang="en-US" sz="1600" b="1" dirty="0"/>
              <a:t>nodes</a:t>
            </a:r>
            <a:r>
              <a:rPr lang="en-US" sz="1600" dirty="0"/>
              <a:t> on each side of the </a:t>
            </a:r>
            <a:r>
              <a:rPr lang="en-US" sz="1600" b="1" dirty="0"/>
              <a:t>root</a:t>
            </a:r>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dirty="0"/>
              <a:t>Same height from root</a:t>
            </a:r>
          </a:p>
          <a:p>
            <a:pPr>
              <a:lnSpc>
                <a:spcPts val="1700"/>
              </a:lnSpc>
              <a:spcBef>
                <a:spcPts val="200"/>
              </a:spcBef>
              <a:spcAft>
                <a:spcPts val="200"/>
              </a:spcAft>
            </a:pPr>
            <a:r>
              <a:rPr lang="en-US" sz="1600" dirty="0"/>
              <a:t>Maintain same </a:t>
            </a:r>
            <a:r>
              <a:rPr lang="en-US" sz="1600" b="1" dirty="0"/>
              <a:t>height</a:t>
            </a:r>
            <a:r>
              <a:rPr lang="en-US" sz="1600" dirty="0"/>
              <a:t> on each side of </a:t>
            </a:r>
            <a:r>
              <a:rPr lang="en-US" sz="1600" b="1" dirty="0"/>
              <a:t>root</a:t>
            </a:r>
          </a:p>
          <a:p>
            <a:pPr>
              <a:lnSpc>
                <a:spcPts val="1700"/>
              </a:lnSpc>
              <a:spcBef>
                <a:spcPts val="200"/>
              </a:spcBef>
              <a:spcAft>
                <a:spcPts val="200"/>
              </a:spcAft>
            </a:pPr>
            <a:r>
              <a:rPr lang="en-US" sz="1600" dirty="0"/>
              <a:t>But …</a:t>
            </a:r>
          </a:p>
        </p:txBody>
      </p:sp>
      <p:pic>
        <p:nvPicPr>
          <p:cNvPr id="7" name="Picture 6">
            <a:extLst>
              <a:ext uri="{FF2B5EF4-FFF2-40B4-BE49-F238E27FC236}">
                <a16:creationId xmlns:a16="http://schemas.microsoft.com/office/drawing/2014/main" id="{34DBE37A-FBCB-7E09-A397-773200A93447}"/>
              </a:ext>
            </a:extLst>
          </p:cNvPr>
          <p:cNvPicPr>
            <a:picLocks noChangeAspect="1"/>
          </p:cNvPicPr>
          <p:nvPr/>
        </p:nvPicPr>
        <p:blipFill>
          <a:blip r:embed="rId3"/>
          <a:stretch>
            <a:fillRect/>
          </a:stretch>
        </p:blipFill>
        <p:spPr>
          <a:xfrm>
            <a:off x="4176739" y="1073936"/>
            <a:ext cx="2088593" cy="1900277"/>
          </a:xfrm>
          <a:prstGeom prst="rect">
            <a:avLst/>
          </a:prstGeom>
        </p:spPr>
      </p:pic>
      <p:pic>
        <p:nvPicPr>
          <p:cNvPr id="8" name="Picture 7">
            <a:extLst>
              <a:ext uri="{FF2B5EF4-FFF2-40B4-BE49-F238E27FC236}">
                <a16:creationId xmlns:a16="http://schemas.microsoft.com/office/drawing/2014/main" id="{DC2D9F6C-3C13-2830-95FA-D76EA0B79BDA}"/>
              </a:ext>
            </a:extLst>
          </p:cNvPr>
          <p:cNvPicPr>
            <a:picLocks noChangeAspect="1"/>
          </p:cNvPicPr>
          <p:nvPr/>
        </p:nvPicPr>
        <p:blipFill>
          <a:blip r:embed="rId4"/>
          <a:stretch>
            <a:fillRect/>
          </a:stretch>
        </p:blipFill>
        <p:spPr>
          <a:xfrm>
            <a:off x="3849822" y="2998698"/>
            <a:ext cx="2273272" cy="1378283"/>
          </a:xfrm>
          <a:prstGeom prst="rect">
            <a:avLst/>
          </a:prstGeom>
        </p:spPr>
      </p:pic>
    </p:spTree>
    <p:extLst>
      <p:ext uri="{BB962C8B-B14F-4D97-AF65-F5344CB8AC3E}">
        <p14:creationId xmlns:p14="http://schemas.microsoft.com/office/powerpoint/2010/main" val="41220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612513"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height for each node</a:t>
                </a:r>
              </a:p>
              <a:p>
                <a:pPr>
                  <a:lnSpc>
                    <a:spcPts val="1700"/>
                  </a:lnSpc>
                  <a:spcBef>
                    <a:spcPts val="200"/>
                  </a:spcBef>
                  <a:spcAft>
                    <a:spcPts val="200"/>
                  </a:spcAft>
                </a:pPr>
                <a:r>
                  <a:rPr lang="en-US" sz="1600" dirty="0"/>
                  <a:t>For each </a:t>
                </a:r>
                <a:r>
                  <a:rPr lang="en-US" sz="1600" b="1" dirty="0"/>
                  <a:t>node</a:t>
                </a:r>
                <a:r>
                  <a:rPr lang="en-US" sz="1600" dirty="0"/>
                  <a:t>, maintain same </a:t>
                </a:r>
                <a:r>
                  <a:rPr lang="en-US" sz="1600" b="1" dirty="0"/>
                  <a:t>height</a:t>
                </a:r>
                <a:r>
                  <a:rPr lang="en-US" sz="1600" dirty="0"/>
                  <a:t> in left and right subtrees</a:t>
                </a:r>
                <a:endParaRPr lang="en-US" sz="1600" b="1" dirty="0"/>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u="sng" dirty="0"/>
                  <a:t>Requirements</a:t>
                </a:r>
                <a:r>
                  <a:rPr lang="en-US" sz="1600" dirty="0"/>
                  <a:t>:</a:t>
                </a:r>
              </a:p>
              <a:p>
                <a:pPr>
                  <a:lnSpc>
                    <a:spcPts val="1700"/>
                  </a:lnSpc>
                  <a:spcBef>
                    <a:spcPts val="200"/>
                  </a:spcBef>
                  <a:spcAft>
                    <a:spcPts val="200"/>
                  </a:spcAft>
                </a:pPr>
                <a:r>
                  <a:rPr lang="en-US" sz="1600" dirty="0"/>
                  <a:t>Must find a good balance condition</a:t>
                </a:r>
              </a:p>
              <a:p>
                <a:pPr>
                  <a:lnSpc>
                    <a:spcPts val="1700"/>
                  </a:lnSpc>
                  <a:spcBef>
                    <a:spcPts val="200"/>
                  </a:spcBef>
                  <a:spcAft>
                    <a:spcPts val="200"/>
                  </a:spcAft>
                </a:pPr>
                <a:r>
                  <a:rPr lang="en-US" sz="1600" dirty="0"/>
                  <a:t>Easy to maintain</a:t>
                </a:r>
              </a:p>
              <a:p>
                <a:pPr>
                  <a:lnSpc>
                    <a:spcPts val="1700"/>
                  </a:lnSpc>
                  <a:spcBef>
                    <a:spcPts val="200"/>
                  </a:spcBef>
                  <a:spcAft>
                    <a:spcPts val="200"/>
                  </a:spcAft>
                </a:pPr>
                <a:r>
                  <a:rPr lang="en-US" sz="1600" dirty="0"/>
                  <a:t>Depth of BST stays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a:lnSpc>
                    <a:spcPts val="1700"/>
                  </a:lnSpc>
                  <a:spcBef>
                    <a:spcPts val="200"/>
                  </a:spcBef>
                  <a:spcAft>
                    <a:spcPts val="200"/>
                  </a:spcAft>
                </a:pPr>
                <a:r>
                  <a:rPr lang="en-US" sz="1600" dirty="0"/>
                  <a:t>Not too rigid</a:t>
                </a:r>
              </a:p>
              <a:p>
                <a:pPr>
                  <a:lnSpc>
                    <a:spcPts val="1700"/>
                  </a:lnSpc>
                  <a:spcBef>
                    <a:spcPts val="200"/>
                  </a:spcBef>
                  <a:spcAft>
                    <a:spcPts val="200"/>
                  </a:spcAft>
                </a:pPr>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1"/>
                <a:ext cx="3612513" cy="3574261"/>
              </a:xfrm>
              <a:prstGeom prst="rect">
                <a:avLst/>
              </a:prstGeom>
              <a:blipFill>
                <a:blip r:embed="rId3"/>
                <a:stretch>
                  <a:fillRect l="-702" t="-1413" r="-3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5C9E91A-5EAD-C406-4216-C57ECC44F434}"/>
              </a:ext>
            </a:extLst>
          </p:cNvPr>
          <p:cNvPicPr>
            <a:picLocks noChangeAspect="1"/>
          </p:cNvPicPr>
          <p:nvPr/>
        </p:nvPicPr>
        <p:blipFill>
          <a:blip r:embed="rId4"/>
          <a:stretch>
            <a:fillRect/>
          </a:stretch>
        </p:blipFill>
        <p:spPr>
          <a:xfrm>
            <a:off x="4012694" y="1008103"/>
            <a:ext cx="2373819" cy="1224000"/>
          </a:xfrm>
          <a:prstGeom prst="rect">
            <a:avLst/>
          </a:prstGeom>
        </p:spPr>
      </p:pic>
    </p:spTree>
    <p:extLst>
      <p:ext uri="{BB962C8B-B14F-4D97-AF65-F5344CB8AC3E}">
        <p14:creationId xmlns:p14="http://schemas.microsoft.com/office/powerpoint/2010/main" val="1839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Published in 1962, by </a:t>
            </a:r>
            <a:r>
              <a:rPr lang="en-US" sz="1600" b="1" dirty="0"/>
              <a:t>A</a:t>
            </a:r>
            <a:r>
              <a:rPr lang="en-US" sz="1600" dirty="0"/>
              <a:t>delson-</a:t>
            </a:r>
            <a:r>
              <a:rPr lang="en-US" sz="1600" b="1" dirty="0" err="1"/>
              <a:t>V</a:t>
            </a:r>
            <a:r>
              <a:rPr lang="en-US" sz="1600" dirty="0" err="1"/>
              <a:t>elskii</a:t>
            </a:r>
            <a:r>
              <a:rPr lang="en-US" sz="1600" dirty="0"/>
              <a:t> and </a:t>
            </a:r>
            <a:r>
              <a:rPr lang="en-US" sz="1600" b="1" dirty="0"/>
              <a:t>L</a:t>
            </a:r>
            <a:r>
              <a:rPr lang="en-US" sz="1600" dirty="0"/>
              <a:t>andis</a:t>
            </a:r>
          </a:p>
          <a:p>
            <a:pPr marL="444500" lvl="1" indent="-217488">
              <a:lnSpc>
                <a:spcPts val="1700"/>
              </a:lnSpc>
              <a:spcBef>
                <a:spcPts val="200"/>
              </a:spcBef>
              <a:spcAft>
                <a:spcPts val="200"/>
              </a:spcAft>
            </a:pPr>
            <a:r>
              <a:rPr lang="en-US" sz="1400" dirty="0"/>
              <a:t>One of the first self-balancing BST data structure to be invented</a:t>
            </a:r>
            <a:endParaRPr lang="en-US" sz="1400" b="1" dirty="0"/>
          </a:p>
          <a:p>
            <a:pPr>
              <a:lnSpc>
                <a:spcPts val="1700"/>
              </a:lnSpc>
              <a:spcBef>
                <a:spcPts val="200"/>
              </a:spcBef>
              <a:spcAft>
                <a:spcPts val="200"/>
              </a:spcAft>
            </a:pPr>
            <a:r>
              <a:rPr lang="en-US" sz="1600" dirty="0"/>
              <a:t>AVL trees are height-balanced binary search trees</a:t>
            </a:r>
          </a:p>
          <a:p>
            <a:pPr>
              <a:lnSpc>
                <a:spcPts val="1700"/>
              </a:lnSpc>
              <a:spcBef>
                <a:spcPts val="200"/>
              </a:spcBef>
              <a:spcAft>
                <a:spcPts val="200"/>
              </a:spcAft>
            </a:pPr>
            <a:r>
              <a:rPr lang="en-US" sz="1600" dirty="0"/>
              <a:t>For each node, the heights of left and right subtrees can differ by </a:t>
            </a:r>
            <a:r>
              <a:rPr lang="en-US" sz="1600" b="1" dirty="0"/>
              <a:t>at most 1</a:t>
            </a:r>
          </a:p>
          <a:p>
            <a:pPr>
              <a:lnSpc>
                <a:spcPts val="1700"/>
              </a:lnSpc>
              <a:spcBef>
                <a:spcPts val="200"/>
              </a:spcBef>
              <a:spcAft>
                <a:spcPts val="200"/>
              </a:spcAft>
            </a:pPr>
            <a:r>
              <a:rPr lang="en-US" sz="1600" dirty="0"/>
              <a:t>Such difference value is called the node’s balance factor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2057400" y="4802097"/>
            <a:ext cx="3668741" cy="273844"/>
          </a:xfrm>
        </p:spPr>
        <p:txBody>
          <a:bodyPr/>
          <a:lstStyle/>
          <a:p>
            <a:r>
              <a:rPr lang="en-US" dirty="0"/>
              <a:t>CS21003/CS21203 / Algorithms - I | Trees</a:t>
            </a:r>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41" name="Group 40">
            <a:extLst>
              <a:ext uri="{FF2B5EF4-FFF2-40B4-BE49-F238E27FC236}">
                <a16:creationId xmlns:a16="http://schemas.microsoft.com/office/drawing/2014/main" id="{6DD904D2-3F24-837C-459F-EAA77612397C}"/>
              </a:ext>
            </a:extLst>
          </p:cNvPr>
          <p:cNvGrpSpPr/>
          <p:nvPr/>
        </p:nvGrpSpPr>
        <p:grpSpPr>
          <a:xfrm>
            <a:off x="535374" y="2539424"/>
            <a:ext cx="2913616" cy="2288698"/>
            <a:chOff x="535374" y="2539424"/>
            <a:chExt cx="2913616" cy="2288698"/>
          </a:xfrm>
        </p:grpSpPr>
        <p:sp>
          <p:nvSpPr>
            <p:cNvPr id="7" name="Oval 6">
              <a:extLst>
                <a:ext uri="{FF2B5EF4-FFF2-40B4-BE49-F238E27FC236}">
                  <a16:creationId xmlns:a16="http://schemas.microsoft.com/office/drawing/2014/main" id="{21DEF78A-B09B-2CEC-0010-1383CC30674A}"/>
                </a:ext>
              </a:extLst>
            </p:cNvPr>
            <p:cNvSpPr>
              <a:spLocks noChangeAspect="1"/>
            </p:cNvSpPr>
            <p:nvPr/>
          </p:nvSpPr>
          <p:spPr>
            <a:xfrm>
              <a:off x="1798105" y="2574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8DB84BD0-A9E8-B9B8-E943-42905BEE0F6F}"/>
                </a:ext>
              </a:extLst>
            </p:cNvPr>
            <p:cNvSpPr txBox="1"/>
            <p:nvPr/>
          </p:nvSpPr>
          <p:spPr>
            <a:xfrm>
              <a:off x="1805667" y="25394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9" name="Oval 8">
              <a:extLst>
                <a:ext uri="{FF2B5EF4-FFF2-40B4-BE49-F238E27FC236}">
                  <a16:creationId xmlns:a16="http://schemas.microsoft.com/office/drawing/2014/main" id="{1D47C3F6-36D9-6597-D303-61AD0FD9FBFC}"/>
                </a:ext>
              </a:extLst>
            </p:cNvPr>
            <p:cNvSpPr>
              <a:spLocks noChangeAspect="1"/>
            </p:cNvSpPr>
            <p:nvPr/>
          </p:nvSpPr>
          <p:spPr>
            <a:xfrm>
              <a:off x="955011"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55BCD2-A638-AACD-BC32-26C7230CB954}"/>
                </a:ext>
              </a:extLst>
            </p:cNvPr>
            <p:cNvSpPr txBox="1"/>
            <p:nvPr/>
          </p:nvSpPr>
          <p:spPr>
            <a:xfrm>
              <a:off x="955418" y="296386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 name="Oval 11">
              <a:extLst>
                <a:ext uri="{FF2B5EF4-FFF2-40B4-BE49-F238E27FC236}">
                  <a16:creationId xmlns:a16="http://schemas.microsoft.com/office/drawing/2014/main" id="{927843B3-E147-E8C2-C631-ABEA53CCF285}"/>
                </a:ext>
              </a:extLst>
            </p:cNvPr>
            <p:cNvSpPr>
              <a:spLocks noChangeAspect="1"/>
            </p:cNvSpPr>
            <p:nvPr/>
          </p:nvSpPr>
          <p:spPr>
            <a:xfrm>
              <a:off x="2632810"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FE1E63E-0E0B-50C2-BF88-D5E18295CF6F}"/>
                </a:ext>
              </a:extLst>
            </p:cNvPr>
            <p:cNvSpPr txBox="1"/>
            <p:nvPr/>
          </p:nvSpPr>
          <p:spPr>
            <a:xfrm>
              <a:off x="2641960" y="296895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4" name="Oval 13">
              <a:extLst>
                <a:ext uri="{FF2B5EF4-FFF2-40B4-BE49-F238E27FC236}">
                  <a16:creationId xmlns:a16="http://schemas.microsoft.com/office/drawing/2014/main" id="{C28DDB7A-C36C-B2E0-229A-9837D87FDF1C}"/>
                </a:ext>
              </a:extLst>
            </p:cNvPr>
            <p:cNvSpPr>
              <a:spLocks noChangeAspect="1"/>
            </p:cNvSpPr>
            <p:nvPr/>
          </p:nvSpPr>
          <p:spPr>
            <a:xfrm>
              <a:off x="535374"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C68B6CAC-F101-9FF7-F46F-FDBBDFDC1377}"/>
                </a:ext>
              </a:extLst>
            </p:cNvPr>
            <p:cNvSpPr txBox="1"/>
            <p:nvPr/>
          </p:nvSpPr>
          <p:spPr>
            <a:xfrm>
              <a:off x="597428" y="3635329"/>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6" name="Oval 15">
              <a:extLst>
                <a:ext uri="{FF2B5EF4-FFF2-40B4-BE49-F238E27FC236}">
                  <a16:creationId xmlns:a16="http://schemas.microsoft.com/office/drawing/2014/main" id="{FDFC1427-8E27-60F5-1CE4-8421E3712E96}"/>
                </a:ext>
              </a:extLst>
            </p:cNvPr>
            <p:cNvSpPr>
              <a:spLocks noChangeAspect="1"/>
            </p:cNvSpPr>
            <p:nvPr/>
          </p:nvSpPr>
          <p:spPr>
            <a:xfrm>
              <a:off x="2237796"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AADF5A8-1CA0-E99A-B399-6959D8CF6021}"/>
                </a:ext>
              </a:extLst>
            </p:cNvPr>
            <p:cNvSpPr txBox="1"/>
            <p:nvPr/>
          </p:nvSpPr>
          <p:spPr>
            <a:xfrm>
              <a:off x="2240888"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8" name="Oval 17">
              <a:extLst>
                <a:ext uri="{FF2B5EF4-FFF2-40B4-BE49-F238E27FC236}">
                  <a16:creationId xmlns:a16="http://schemas.microsoft.com/office/drawing/2014/main" id="{926BEC33-1448-F39E-479C-653BCBB77034}"/>
                </a:ext>
              </a:extLst>
            </p:cNvPr>
            <p:cNvSpPr>
              <a:spLocks noChangeAspect="1"/>
            </p:cNvSpPr>
            <p:nvPr/>
          </p:nvSpPr>
          <p:spPr>
            <a:xfrm>
              <a:off x="2997000"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00ADBC9-E251-77E1-0F99-DAE87477113D}"/>
                </a:ext>
              </a:extLst>
            </p:cNvPr>
            <p:cNvSpPr txBox="1"/>
            <p:nvPr/>
          </p:nvSpPr>
          <p:spPr>
            <a:xfrm>
              <a:off x="3004638" y="363731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0" name="Oval 19">
              <a:extLst>
                <a:ext uri="{FF2B5EF4-FFF2-40B4-BE49-F238E27FC236}">
                  <a16:creationId xmlns:a16="http://schemas.microsoft.com/office/drawing/2014/main" id="{9097A717-87D0-EF15-934C-24B566792475}"/>
                </a:ext>
              </a:extLst>
            </p:cNvPr>
            <p:cNvSpPr>
              <a:spLocks noChangeAspect="1"/>
            </p:cNvSpPr>
            <p:nvPr/>
          </p:nvSpPr>
          <p:spPr>
            <a:xfrm>
              <a:off x="1890036" y="438411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F82F896-95C5-286B-7940-BCB74594F73E}"/>
                </a:ext>
              </a:extLst>
            </p:cNvPr>
            <p:cNvSpPr txBox="1"/>
            <p:nvPr/>
          </p:nvSpPr>
          <p:spPr>
            <a:xfrm>
              <a:off x="1897183" y="43489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22" name="Oval 21">
              <a:extLst>
                <a:ext uri="{FF2B5EF4-FFF2-40B4-BE49-F238E27FC236}">
                  <a16:creationId xmlns:a16="http://schemas.microsoft.com/office/drawing/2014/main" id="{90FE49C1-8C3F-53A8-3E24-E9F6ACE5D29C}"/>
                </a:ext>
              </a:extLst>
            </p:cNvPr>
            <p:cNvSpPr>
              <a:spLocks noChangeAspect="1"/>
            </p:cNvSpPr>
            <p:nvPr/>
          </p:nvSpPr>
          <p:spPr>
            <a:xfrm>
              <a:off x="1328282" y="367692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49E547D-E72A-8E2C-7247-89B3848A5823}"/>
                </a:ext>
              </a:extLst>
            </p:cNvPr>
            <p:cNvSpPr txBox="1"/>
            <p:nvPr/>
          </p:nvSpPr>
          <p:spPr>
            <a:xfrm>
              <a:off x="1334237"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4" name="Oval 23">
              <a:extLst>
                <a:ext uri="{FF2B5EF4-FFF2-40B4-BE49-F238E27FC236}">
                  <a16:creationId xmlns:a16="http://schemas.microsoft.com/office/drawing/2014/main" id="{C4D08AA2-DA77-2A78-0A0E-3756C5C3D1A9}"/>
                </a:ext>
              </a:extLst>
            </p:cNvPr>
            <p:cNvSpPr>
              <a:spLocks noChangeAspect="1"/>
            </p:cNvSpPr>
            <p:nvPr/>
          </p:nvSpPr>
          <p:spPr>
            <a:xfrm>
              <a:off x="2518837" y="439612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A9A1B919-975B-A6A9-0443-0C5F304D0936}"/>
                </a:ext>
              </a:extLst>
            </p:cNvPr>
            <p:cNvSpPr txBox="1"/>
            <p:nvPr/>
          </p:nvSpPr>
          <p:spPr>
            <a:xfrm>
              <a:off x="2516116" y="4353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6" name="Straight Connector 25">
              <a:extLst>
                <a:ext uri="{FF2B5EF4-FFF2-40B4-BE49-F238E27FC236}">
                  <a16:creationId xmlns:a16="http://schemas.microsoft.com/office/drawing/2014/main" id="{2F525B69-6F3C-D0AC-1F73-BCB90F90B7CB}"/>
                </a:ext>
              </a:extLst>
            </p:cNvPr>
            <p:cNvCxnSpPr>
              <a:cxnSpLocks/>
              <a:stCxn id="7" idx="3"/>
              <a:endCxn id="9" idx="7"/>
            </p:cNvCxnSpPr>
            <p:nvPr/>
          </p:nvCxnSpPr>
          <p:spPr>
            <a:xfrm flipH="1">
              <a:off x="1323746" y="2943016"/>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1D74-D294-1BAC-A487-7A8B5E9BB1AB}"/>
                </a:ext>
              </a:extLst>
            </p:cNvPr>
            <p:cNvCxnSpPr>
              <a:cxnSpLocks/>
              <a:stCxn id="7" idx="5"/>
              <a:endCxn id="12" idx="1"/>
            </p:cNvCxnSpPr>
            <p:nvPr/>
          </p:nvCxnSpPr>
          <p:spPr>
            <a:xfrm>
              <a:off x="2166840" y="2943016"/>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E8281-6C0D-F96F-76EB-73DE16ED1E5B}"/>
                </a:ext>
              </a:extLst>
            </p:cNvPr>
            <p:cNvCxnSpPr>
              <a:cxnSpLocks/>
              <a:stCxn id="9" idx="4"/>
              <a:endCxn id="14" idx="0"/>
            </p:cNvCxnSpPr>
            <p:nvPr/>
          </p:nvCxnSpPr>
          <p:spPr>
            <a:xfrm flipH="1">
              <a:off x="751374" y="3438281"/>
              <a:ext cx="419637"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AD7888-1988-1A6E-A4E1-A15E3E967AB1}"/>
                </a:ext>
              </a:extLst>
            </p:cNvPr>
            <p:cNvCxnSpPr>
              <a:cxnSpLocks/>
              <a:stCxn id="12" idx="4"/>
              <a:endCxn id="16" idx="0"/>
            </p:cNvCxnSpPr>
            <p:nvPr/>
          </p:nvCxnSpPr>
          <p:spPr>
            <a:xfrm flipH="1">
              <a:off x="2453796" y="3438281"/>
              <a:ext cx="395014"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2CEBB-0F05-9709-9F70-A9FF69AFE48F}"/>
                </a:ext>
              </a:extLst>
            </p:cNvPr>
            <p:cNvCxnSpPr>
              <a:cxnSpLocks/>
              <a:stCxn id="12" idx="4"/>
              <a:endCxn id="18" idx="0"/>
            </p:cNvCxnSpPr>
            <p:nvPr/>
          </p:nvCxnSpPr>
          <p:spPr>
            <a:xfrm>
              <a:off x="2848810" y="3438281"/>
              <a:ext cx="364190"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E555AB-2106-27DD-5A9C-50097B4BA487}"/>
                </a:ext>
              </a:extLst>
            </p:cNvPr>
            <p:cNvCxnSpPr>
              <a:cxnSpLocks/>
              <a:stCxn id="16" idx="4"/>
            </p:cNvCxnSpPr>
            <p:nvPr/>
          </p:nvCxnSpPr>
          <p:spPr>
            <a:xfrm flipH="1">
              <a:off x="2184400" y="4095700"/>
              <a:ext cx="269396" cy="30696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BC1EF7-EB98-2B00-4B1E-3D1FDC71C28C}"/>
                </a:ext>
              </a:extLst>
            </p:cNvPr>
            <p:cNvCxnSpPr>
              <a:cxnSpLocks/>
              <a:stCxn id="9" idx="4"/>
              <a:endCxn id="22" idx="0"/>
            </p:cNvCxnSpPr>
            <p:nvPr/>
          </p:nvCxnSpPr>
          <p:spPr>
            <a:xfrm>
              <a:off x="1171011" y="3438281"/>
              <a:ext cx="373271" cy="23864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F61397-4253-0FCE-8A38-7E6C311A9D10}"/>
                </a:ext>
              </a:extLst>
            </p:cNvPr>
            <p:cNvCxnSpPr>
              <a:cxnSpLocks/>
              <a:stCxn id="16" idx="4"/>
              <a:endCxn id="24" idx="0"/>
            </p:cNvCxnSpPr>
            <p:nvPr/>
          </p:nvCxnSpPr>
          <p:spPr>
            <a:xfrm>
              <a:off x="2453796" y="4095700"/>
              <a:ext cx="281041"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BB954A19-2F41-0593-F9C7-ACEEBE39186F}"/>
              </a:ext>
            </a:extLst>
          </p:cNvPr>
          <p:cNvSpPr txBox="1"/>
          <p:nvPr/>
        </p:nvSpPr>
        <p:spPr>
          <a:xfrm>
            <a:off x="3784699" y="2583786"/>
            <a:ext cx="732573" cy="338554"/>
          </a:xfrm>
          <a:prstGeom prst="rect">
            <a:avLst/>
          </a:prstGeom>
          <a:noFill/>
        </p:spPr>
        <p:txBody>
          <a:bodyPr wrap="none" rtlCol="0">
            <a:spAutoFit/>
          </a:bodyPr>
          <a:lstStyle/>
          <a:p>
            <a:r>
              <a:rPr lang="en-US" sz="1600" dirty="0">
                <a:solidFill>
                  <a:srgbClr val="FF40FF"/>
                </a:solidFill>
              </a:rPr>
              <a:t>Height</a:t>
            </a:r>
          </a:p>
        </p:txBody>
      </p:sp>
      <p:grpSp>
        <p:nvGrpSpPr>
          <p:cNvPr id="53" name="Group 52">
            <a:extLst>
              <a:ext uri="{FF2B5EF4-FFF2-40B4-BE49-F238E27FC236}">
                <a16:creationId xmlns:a16="http://schemas.microsoft.com/office/drawing/2014/main" id="{812FF4A8-BB3D-A438-1B67-30C6C30D17D5}"/>
              </a:ext>
            </a:extLst>
          </p:cNvPr>
          <p:cNvGrpSpPr/>
          <p:nvPr/>
        </p:nvGrpSpPr>
        <p:grpSpPr>
          <a:xfrm>
            <a:off x="615007" y="2752578"/>
            <a:ext cx="2743186" cy="2130676"/>
            <a:chOff x="615007" y="2752578"/>
            <a:chExt cx="2743186" cy="2130676"/>
          </a:xfrm>
        </p:grpSpPr>
        <p:sp>
          <p:nvSpPr>
            <p:cNvPr id="43" name="TextBox 42">
              <a:extLst>
                <a:ext uri="{FF2B5EF4-FFF2-40B4-BE49-F238E27FC236}">
                  <a16:creationId xmlns:a16="http://schemas.microsoft.com/office/drawing/2014/main" id="{33710D48-E288-412D-D1E8-3A109B2F6F9B}"/>
                </a:ext>
              </a:extLst>
            </p:cNvPr>
            <p:cNvSpPr txBox="1"/>
            <p:nvPr/>
          </p:nvSpPr>
          <p:spPr>
            <a:xfrm>
              <a:off x="1890036" y="2752578"/>
              <a:ext cx="276038" cy="307777"/>
            </a:xfrm>
            <a:prstGeom prst="rect">
              <a:avLst/>
            </a:prstGeom>
            <a:noFill/>
          </p:spPr>
          <p:txBody>
            <a:bodyPr wrap="none" rtlCol="0">
              <a:spAutoFit/>
            </a:bodyPr>
            <a:lstStyle/>
            <a:p>
              <a:r>
                <a:rPr lang="en-US" sz="1400" dirty="0">
                  <a:solidFill>
                    <a:srgbClr val="FF40FF"/>
                  </a:solidFill>
                </a:rPr>
                <a:t>3</a:t>
              </a:r>
            </a:p>
          </p:txBody>
        </p:sp>
        <p:sp>
          <p:nvSpPr>
            <p:cNvPr id="44" name="TextBox 43">
              <a:extLst>
                <a:ext uri="{FF2B5EF4-FFF2-40B4-BE49-F238E27FC236}">
                  <a16:creationId xmlns:a16="http://schemas.microsoft.com/office/drawing/2014/main" id="{73E8F549-1FD6-24CB-08D8-76D5F60A8EC8}"/>
                </a:ext>
              </a:extLst>
            </p:cNvPr>
            <p:cNvSpPr txBox="1"/>
            <p:nvPr/>
          </p:nvSpPr>
          <p:spPr>
            <a:xfrm>
              <a:off x="1035215" y="3192615"/>
              <a:ext cx="276038" cy="307777"/>
            </a:xfrm>
            <a:prstGeom prst="rect">
              <a:avLst/>
            </a:prstGeom>
            <a:noFill/>
          </p:spPr>
          <p:txBody>
            <a:bodyPr wrap="none" rtlCol="0">
              <a:spAutoFit/>
            </a:bodyPr>
            <a:lstStyle/>
            <a:p>
              <a:r>
                <a:rPr lang="en-US" sz="1400" dirty="0">
                  <a:solidFill>
                    <a:srgbClr val="FF40FF"/>
                  </a:solidFill>
                </a:rPr>
                <a:t>1</a:t>
              </a:r>
            </a:p>
          </p:txBody>
        </p:sp>
        <p:sp>
          <p:nvSpPr>
            <p:cNvPr id="45" name="TextBox 44">
              <a:extLst>
                <a:ext uri="{FF2B5EF4-FFF2-40B4-BE49-F238E27FC236}">
                  <a16:creationId xmlns:a16="http://schemas.microsoft.com/office/drawing/2014/main" id="{AB1187DA-79A1-811B-D853-638664D8536B}"/>
                </a:ext>
              </a:extLst>
            </p:cNvPr>
            <p:cNvSpPr txBox="1"/>
            <p:nvPr/>
          </p:nvSpPr>
          <p:spPr>
            <a:xfrm>
              <a:off x="2729158" y="3185192"/>
              <a:ext cx="276038" cy="307777"/>
            </a:xfrm>
            <a:prstGeom prst="rect">
              <a:avLst/>
            </a:prstGeom>
            <a:noFill/>
          </p:spPr>
          <p:txBody>
            <a:bodyPr wrap="none" rtlCol="0">
              <a:spAutoFit/>
            </a:bodyPr>
            <a:lstStyle/>
            <a:p>
              <a:r>
                <a:rPr lang="en-US" sz="1400" dirty="0">
                  <a:solidFill>
                    <a:srgbClr val="FF40FF"/>
                  </a:solidFill>
                </a:rPr>
                <a:t>2</a:t>
              </a:r>
            </a:p>
          </p:txBody>
        </p:sp>
        <p:sp>
          <p:nvSpPr>
            <p:cNvPr id="46" name="TextBox 45">
              <a:extLst>
                <a:ext uri="{FF2B5EF4-FFF2-40B4-BE49-F238E27FC236}">
                  <a16:creationId xmlns:a16="http://schemas.microsoft.com/office/drawing/2014/main" id="{3A3FB253-B830-76AD-5627-4A4B404A8362}"/>
                </a:ext>
              </a:extLst>
            </p:cNvPr>
            <p:cNvSpPr txBox="1"/>
            <p:nvPr/>
          </p:nvSpPr>
          <p:spPr>
            <a:xfrm>
              <a:off x="615007" y="3853069"/>
              <a:ext cx="276038" cy="307777"/>
            </a:xfrm>
            <a:prstGeom prst="rect">
              <a:avLst/>
            </a:prstGeom>
            <a:noFill/>
          </p:spPr>
          <p:txBody>
            <a:bodyPr wrap="none" rtlCol="0">
              <a:spAutoFit/>
            </a:bodyPr>
            <a:lstStyle/>
            <a:p>
              <a:r>
                <a:rPr lang="en-US" sz="1400" dirty="0">
                  <a:solidFill>
                    <a:srgbClr val="FF40FF"/>
                  </a:solidFill>
                </a:rPr>
                <a:t>0</a:t>
              </a:r>
            </a:p>
          </p:txBody>
        </p:sp>
        <p:sp>
          <p:nvSpPr>
            <p:cNvPr id="47" name="TextBox 46">
              <a:extLst>
                <a:ext uri="{FF2B5EF4-FFF2-40B4-BE49-F238E27FC236}">
                  <a16:creationId xmlns:a16="http://schemas.microsoft.com/office/drawing/2014/main" id="{2DB7F7BE-7930-7B52-53E4-92A0421C62D1}"/>
                </a:ext>
              </a:extLst>
            </p:cNvPr>
            <p:cNvSpPr txBox="1"/>
            <p:nvPr/>
          </p:nvSpPr>
          <p:spPr>
            <a:xfrm>
              <a:off x="1418394" y="3871117"/>
              <a:ext cx="276038" cy="307777"/>
            </a:xfrm>
            <a:prstGeom prst="rect">
              <a:avLst/>
            </a:prstGeom>
            <a:noFill/>
          </p:spPr>
          <p:txBody>
            <a:bodyPr wrap="none" rtlCol="0">
              <a:spAutoFit/>
            </a:bodyPr>
            <a:lstStyle/>
            <a:p>
              <a:r>
                <a:rPr lang="en-US" sz="1400" dirty="0">
                  <a:solidFill>
                    <a:srgbClr val="FF40FF"/>
                  </a:solidFill>
                </a:rPr>
                <a:t>0</a:t>
              </a:r>
            </a:p>
          </p:txBody>
        </p:sp>
        <p:sp>
          <p:nvSpPr>
            <p:cNvPr id="49" name="TextBox 48">
              <a:extLst>
                <a:ext uri="{FF2B5EF4-FFF2-40B4-BE49-F238E27FC236}">
                  <a16:creationId xmlns:a16="http://schemas.microsoft.com/office/drawing/2014/main" id="{82E563D0-4C11-7BC4-01DF-5C9B62934E87}"/>
                </a:ext>
              </a:extLst>
            </p:cNvPr>
            <p:cNvSpPr txBox="1"/>
            <p:nvPr/>
          </p:nvSpPr>
          <p:spPr>
            <a:xfrm>
              <a:off x="2329429" y="3845390"/>
              <a:ext cx="276038" cy="307777"/>
            </a:xfrm>
            <a:prstGeom prst="rect">
              <a:avLst/>
            </a:prstGeom>
            <a:noFill/>
          </p:spPr>
          <p:txBody>
            <a:bodyPr wrap="none" rtlCol="0">
              <a:spAutoFit/>
            </a:bodyPr>
            <a:lstStyle/>
            <a:p>
              <a:r>
                <a:rPr lang="en-US" sz="1400" dirty="0">
                  <a:solidFill>
                    <a:srgbClr val="FF40FF"/>
                  </a:solidFill>
                </a:rPr>
                <a:t>1</a:t>
              </a:r>
            </a:p>
          </p:txBody>
        </p:sp>
        <p:sp>
          <p:nvSpPr>
            <p:cNvPr id="50" name="TextBox 49">
              <a:extLst>
                <a:ext uri="{FF2B5EF4-FFF2-40B4-BE49-F238E27FC236}">
                  <a16:creationId xmlns:a16="http://schemas.microsoft.com/office/drawing/2014/main" id="{3FE4B0DE-74E1-6C8F-2314-A0C00C419737}"/>
                </a:ext>
              </a:extLst>
            </p:cNvPr>
            <p:cNvSpPr txBox="1"/>
            <p:nvPr/>
          </p:nvSpPr>
          <p:spPr>
            <a:xfrm>
              <a:off x="3082155" y="3844694"/>
              <a:ext cx="276038" cy="307777"/>
            </a:xfrm>
            <a:prstGeom prst="rect">
              <a:avLst/>
            </a:prstGeom>
            <a:noFill/>
          </p:spPr>
          <p:txBody>
            <a:bodyPr wrap="none" rtlCol="0">
              <a:spAutoFit/>
            </a:bodyPr>
            <a:lstStyle/>
            <a:p>
              <a:r>
                <a:rPr lang="en-US" sz="1400" dirty="0">
                  <a:solidFill>
                    <a:srgbClr val="FF40FF"/>
                  </a:solidFill>
                </a:rPr>
                <a:t>0</a:t>
              </a:r>
            </a:p>
          </p:txBody>
        </p:sp>
        <p:sp>
          <p:nvSpPr>
            <p:cNvPr id="51" name="TextBox 50">
              <a:extLst>
                <a:ext uri="{FF2B5EF4-FFF2-40B4-BE49-F238E27FC236}">
                  <a16:creationId xmlns:a16="http://schemas.microsoft.com/office/drawing/2014/main" id="{6D0752B8-3402-823F-F98E-B8FFE4950BB2}"/>
                </a:ext>
              </a:extLst>
            </p:cNvPr>
            <p:cNvSpPr txBox="1"/>
            <p:nvPr/>
          </p:nvSpPr>
          <p:spPr>
            <a:xfrm>
              <a:off x="1973981" y="4566714"/>
              <a:ext cx="276038" cy="307777"/>
            </a:xfrm>
            <a:prstGeom prst="rect">
              <a:avLst/>
            </a:prstGeom>
            <a:noFill/>
          </p:spPr>
          <p:txBody>
            <a:bodyPr wrap="none" rtlCol="0">
              <a:spAutoFit/>
            </a:bodyPr>
            <a:lstStyle/>
            <a:p>
              <a:r>
                <a:rPr lang="en-US" sz="1400" dirty="0">
                  <a:solidFill>
                    <a:srgbClr val="FF40FF"/>
                  </a:solidFill>
                </a:rPr>
                <a:t>0</a:t>
              </a:r>
            </a:p>
          </p:txBody>
        </p:sp>
        <p:sp>
          <p:nvSpPr>
            <p:cNvPr id="52" name="TextBox 51">
              <a:extLst>
                <a:ext uri="{FF2B5EF4-FFF2-40B4-BE49-F238E27FC236}">
                  <a16:creationId xmlns:a16="http://schemas.microsoft.com/office/drawing/2014/main" id="{4F69F29E-E34A-0199-4102-7E8DCACC6341}"/>
                </a:ext>
              </a:extLst>
            </p:cNvPr>
            <p:cNvSpPr txBox="1"/>
            <p:nvPr/>
          </p:nvSpPr>
          <p:spPr>
            <a:xfrm>
              <a:off x="2600273" y="4575477"/>
              <a:ext cx="276038" cy="307777"/>
            </a:xfrm>
            <a:prstGeom prst="rect">
              <a:avLst/>
            </a:prstGeom>
            <a:noFill/>
          </p:spPr>
          <p:txBody>
            <a:bodyPr wrap="none" rtlCol="0">
              <a:spAutoFit/>
            </a:bodyPr>
            <a:lstStyle/>
            <a:p>
              <a:r>
                <a:rPr lang="en-US" sz="1400" dirty="0">
                  <a:solidFill>
                    <a:srgbClr val="FF40FF"/>
                  </a:solidFill>
                </a:rPr>
                <a:t>0</a:t>
              </a:r>
            </a:p>
          </p:txBody>
        </p:sp>
      </p:grpSp>
      <p:sp>
        <p:nvSpPr>
          <p:cNvPr id="54" name="TextBox 53">
            <a:extLst>
              <a:ext uri="{FF2B5EF4-FFF2-40B4-BE49-F238E27FC236}">
                <a16:creationId xmlns:a16="http://schemas.microsoft.com/office/drawing/2014/main" id="{992AA0BA-2E4F-019C-BA83-EDFF7EF8A638}"/>
              </a:ext>
            </a:extLst>
          </p:cNvPr>
          <p:cNvSpPr txBox="1"/>
          <p:nvPr/>
        </p:nvSpPr>
        <p:spPr>
          <a:xfrm>
            <a:off x="3802050" y="2817776"/>
            <a:ext cx="1372876" cy="338554"/>
          </a:xfrm>
          <a:prstGeom prst="rect">
            <a:avLst/>
          </a:prstGeom>
          <a:noFill/>
        </p:spPr>
        <p:txBody>
          <a:bodyPr wrap="none" rtlCol="0">
            <a:spAutoFit/>
          </a:bodyPr>
          <a:lstStyle/>
          <a:p>
            <a:r>
              <a:rPr lang="en-US" sz="1600" dirty="0">
                <a:solidFill>
                  <a:srgbClr val="009051"/>
                </a:solidFill>
              </a:rPr>
              <a:t>Balance factor</a:t>
            </a:r>
          </a:p>
        </p:txBody>
      </p:sp>
      <p:grpSp>
        <p:nvGrpSpPr>
          <p:cNvPr id="68" name="Group 67">
            <a:extLst>
              <a:ext uri="{FF2B5EF4-FFF2-40B4-BE49-F238E27FC236}">
                <a16:creationId xmlns:a16="http://schemas.microsoft.com/office/drawing/2014/main" id="{EF223C1B-850B-F209-1595-6C0DA8E390B4}"/>
              </a:ext>
            </a:extLst>
          </p:cNvPr>
          <p:cNvGrpSpPr/>
          <p:nvPr/>
        </p:nvGrpSpPr>
        <p:grpSpPr>
          <a:xfrm>
            <a:off x="2822264" y="4092749"/>
            <a:ext cx="977956" cy="319466"/>
            <a:chOff x="2822264" y="4092749"/>
            <a:chExt cx="977956" cy="319466"/>
          </a:xfrm>
        </p:grpSpPr>
        <p:cxnSp>
          <p:nvCxnSpPr>
            <p:cNvPr id="55" name="Straight Connector 54">
              <a:extLst>
                <a:ext uri="{FF2B5EF4-FFF2-40B4-BE49-F238E27FC236}">
                  <a16:creationId xmlns:a16="http://schemas.microsoft.com/office/drawing/2014/main" id="{AC45D6A3-DC51-4406-752E-37BCD5E13AEB}"/>
                </a:ext>
              </a:extLst>
            </p:cNvPr>
            <p:cNvCxnSpPr>
              <a:cxnSpLocks/>
              <a:endCxn id="63" idx="0"/>
            </p:cNvCxnSpPr>
            <p:nvPr/>
          </p:nvCxnSpPr>
          <p:spPr>
            <a:xfrm flipH="1">
              <a:off x="3044440" y="4092749"/>
              <a:ext cx="177540" cy="116981"/>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FA53CC-F7F1-AC94-6D75-ECF998C05BA1}"/>
                </a:ext>
              </a:extLst>
            </p:cNvPr>
            <p:cNvCxnSpPr>
              <a:cxnSpLocks/>
              <a:endCxn id="64" idx="0"/>
            </p:cNvCxnSpPr>
            <p:nvPr/>
          </p:nvCxnSpPr>
          <p:spPr>
            <a:xfrm>
              <a:off x="3217333" y="4097867"/>
              <a:ext cx="360711" cy="120159"/>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940A415-0EA9-EBD2-A19C-325974129C9E}"/>
                </a:ext>
              </a:extLst>
            </p:cNvPr>
            <p:cNvSpPr txBox="1"/>
            <p:nvPr/>
          </p:nvSpPr>
          <p:spPr>
            <a:xfrm>
              <a:off x="2822264" y="4209730"/>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4618"/>
                    </a:schemeClr>
                  </a:solidFill>
                </a:rPr>
                <a:t>Nil </a:t>
              </a:r>
              <a:r>
                <a:rPr lang="en-US" sz="1100" dirty="0">
                  <a:solidFill>
                    <a:srgbClr val="FF40FF">
                      <a:alpha val="34618"/>
                    </a:srgbClr>
                  </a:solidFill>
                </a:rPr>
                <a:t>(-1)</a:t>
              </a:r>
            </a:p>
          </p:txBody>
        </p:sp>
        <p:sp>
          <p:nvSpPr>
            <p:cNvPr id="64" name="TextBox 63">
              <a:extLst>
                <a:ext uri="{FF2B5EF4-FFF2-40B4-BE49-F238E27FC236}">
                  <a16:creationId xmlns:a16="http://schemas.microsoft.com/office/drawing/2014/main" id="{9BC385B0-B3E5-E7CE-75BF-B70186BD1DDD}"/>
                </a:ext>
              </a:extLst>
            </p:cNvPr>
            <p:cNvSpPr txBox="1"/>
            <p:nvPr/>
          </p:nvSpPr>
          <p:spPr>
            <a:xfrm>
              <a:off x="3355868" y="421802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9" name="TextBox 68">
            <a:extLst>
              <a:ext uri="{FF2B5EF4-FFF2-40B4-BE49-F238E27FC236}">
                <a16:creationId xmlns:a16="http://schemas.microsoft.com/office/drawing/2014/main" id="{1AA15532-E247-F650-F8DC-B2BC9C73135E}"/>
              </a:ext>
            </a:extLst>
          </p:cNvPr>
          <p:cNvSpPr txBox="1"/>
          <p:nvPr/>
        </p:nvSpPr>
        <p:spPr>
          <a:xfrm>
            <a:off x="1968017" y="4783989"/>
            <a:ext cx="276038" cy="307777"/>
          </a:xfrm>
          <a:prstGeom prst="rect">
            <a:avLst/>
          </a:prstGeom>
          <a:noFill/>
        </p:spPr>
        <p:txBody>
          <a:bodyPr wrap="none" rtlCol="0">
            <a:spAutoFit/>
          </a:bodyPr>
          <a:lstStyle/>
          <a:p>
            <a:r>
              <a:rPr lang="en-US" sz="1400" dirty="0">
                <a:solidFill>
                  <a:srgbClr val="009051"/>
                </a:solidFill>
              </a:rPr>
              <a:t>0</a:t>
            </a:r>
          </a:p>
        </p:txBody>
      </p:sp>
      <p:sp>
        <p:nvSpPr>
          <p:cNvPr id="70" name="TextBox 69">
            <a:extLst>
              <a:ext uri="{FF2B5EF4-FFF2-40B4-BE49-F238E27FC236}">
                <a16:creationId xmlns:a16="http://schemas.microsoft.com/office/drawing/2014/main" id="{3592CFD4-0FD1-29C7-57D0-D2B228AFB162}"/>
              </a:ext>
            </a:extLst>
          </p:cNvPr>
          <p:cNvSpPr txBox="1"/>
          <p:nvPr/>
        </p:nvSpPr>
        <p:spPr>
          <a:xfrm>
            <a:off x="2591139" y="4796060"/>
            <a:ext cx="276038" cy="307777"/>
          </a:xfrm>
          <a:prstGeom prst="rect">
            <a:avLst/>
          </a:prstGeom>
          <a:noFill/>
        </p:spPr>
        <p:txBody>
          <a:bodyPr wrap="none" rtlCol="0">
            <a:spAutoFit/>
          </a:bodyPr>
          <a:lstStyle/>
          <a:p>
            <a:r>
              <a:rPr lang="en-US" sz="1400" dirty="0">
                <a:solidFill>
                  <a:srgbClr val="009051"/>
                </a:solidFill>
              </a:rPr>
              <a:t>0</a:t>
            </a:r>
          </a:p>
        </p:txBody>
      </p:sp>
      <p:sp>
        <p:nvSpPr>
          <p:cNvPr id="71" name="TextBox 70">
            <a:extLst>
              <a:ext uri="{FF2B5EF4-FFF2-40B4-BE49-F238E27FC236}">
                <a16:creationId xmlns:a16="http://schemas.microsoft.com/office/drawing/2014/main" id="{869AF6C2-7B30-B629-54E0-63A5893A9737}"/>
              </a:ext>
            </a:extLst>
          </p:cNvPr>
          <p:cNvSpPr txBox="1"/>
          <p:nvPr/>
        </p:nvSpPr>
        <p:spPr>
          <a:xfrm>
            <a:off x="3373190" y="3878420"/>
            <a:ext cx="276038" cy="307777"/>
          </a:xfrm>
          <a:prstGeom prst="rect">
            <a:avLst/>
          </a:prstGeom>
          <a:noFill/>
        </p:spPr>
        <p:txBody>
          <a:bodyPr wrap="none" rtlCol="0">
            <a:spAutoFit/>
          </a:bodyPr>
          <a:lstStyle/>
          <a:p>
            <a:r>
              <a:rPr lang="en-US" sz="1400" dirty="0">
                <a:solidFill>
                  <a:srgbClr val="009051"/>
                </a:solidFill>
              </a:rPr>
              <a:t>0</a:t>
            </a:r>
          </a:p>
        </p:txBody>
      </p:sp>
      <p:sp>
        <p:nvSpPr>
          <p:cNvPr id="72" name="TextBox 71">
            <a:extLst>
              <a:ext uri="{FF2B5EF4-FFF2-40B4-BE49-F238E27FC236}">
                <a16:creationId xmlns:a16="http://schemas.microsoft.com/office/drawing/2014/main" id="{BD39F723-7383-F77C-3170-76DBE66A59DC}"/>
              </a:ext>
            </a:extLst>
          </p:cNvPr>
          <p:cNvSpPr txBox="1"/>
          <p:nvPr/>
        </p:nvSpPr>
        <p:spPr>
          <a:xfrm>
            <a:off x="2112141" y="3945416"/>
            <a:ext cx="276038" cy="307777"/>
          </a:xfrm>
          <a:prstGeom prst="rect">
            <a:avLst/>
          </a:prstGeom>
          <a:noFill/>
        </p:spPr>
        <p:txBody>
          <a:bodyPr wrap="none" rtlCol="0">
            <a:spAutoFit/>
          </a:bodyPr>
          <a:lstStyle/>
          <a:p>
            <a:r>
              <a:rPr lang="en-US" sz="1400" dirty="0">
                <a:solidFill>
                  <a:srgbClr val="009051"/>
                </a:solidFill>
              </a:rPr>
              <a:t>0</a:t>
            </a:r>
          </a:p>
        </p:txBody>
      </p:sp>
      <p:sp>
        <p:nvSpPr>
          <p:cNvPr id="73" name="TextBox 72">
            <a:extLst>
              <a:ext uri="{FF2B5EF4-FFF2-40B4-BE49-F238E27FC236}">
                <a16:creationId xmlns:a16="http://schemas.microsoft.com/office/drawing/2014/main" id="{9A771EB2-2F67-9DF1-FAD3-D89FFA07D990}"/>
              </a:ext>
            </a:extLst>
          </p:cNvPr>
          <p:cNvSpPr txBox="1"/>
          <p:nvPr/>
        </p:nvSpPr>
        <p:spPr>
          <a:xfrm>
            <a:off x="2669984" y="3412179"/>
            <a:ext cx="365806" cy="307777"/>
          </a:xfrm>
          <a:prstGeom prst="rect">
            <a:avLst/>
          </a:prstGeom>
          <a:noFill/>
        </p:spPr>
        <p:txBody>
          <a:bodyPr wrap="none" rtlCol="0">
            <a:spAutoFit/>
          </a:bodyPr>
          <a:lstStyle/>
          <a:p>
            <a:r>
              <a:rPr lang="en-US" sz="1400" dirty="0">
                <a:solidFill>
                  <a:srgbClr val="009051"/>
                </a:solidFill>
              </a:rPr>
              <a:t>+1</a:t>
            </a:r>
          </a:p>
        </p:txBody>
      </p:sp>
      <p:sp>
        <p:nvSpPr>
          <p:cNvPr id="74" name="TextBox 73">
            <a:extLst>
              <a:ext uri="{FF2B5EF4-FFF2-40B4-BE49-F238E27FC236}">
                <a16:creationId xmlns:a16="http://schemas.microsoft.com/office/drawing/2014/main" id="{B9143656-73CE-7A1D-834B-B569467DEC88}"/>
              </a:ext>
            </a:extLst>
          </p:cNvPr>
          <p:cNvSpPr txBox="1"/>
          <p:nvPr/>
        </p:nvSpPr>
        <p:spPr>
          <a:xfrm>
            <a:off x="1839669" y="2955233"/>
            <a:ext cx="330540" cy="307777"/>
          </a:xfrm>
          <a:prstGeom prst="rect">
            <a:avLst/>
          </a:prstGeom>
          <a:noFill/>
        </p:spPr>
        <p:txBody>
          <a:bodyPr wrap="none" rtlCol="0">
            <a:spAutoFit/>
          </a:bodyPr>
          <a:lstStyle/>
          <a:p>
            <a:r>
              <a:rPr lang="en-US" sz="1400" dirty="0">
                <a:solidFill>
                  <a:srgbClr val="009051"/>
                </a:solidFill>
              </a:rPr>
              <a:t>-1</a:t>
            </a:r>
          </a:p>
        </p:txBody>
      </p:sp>
      <p:sp>
        <p:nvSpPr>
          <p:cNvPr id="75" name="TextBox 74">
            <a:extLst>
              <a:ext uri="{FF2B5EF4-FFF2-40B4-BE49-F238E27FC236}">
                <a16:creationId xmlns:a16="http://schemas.microsoft.com/office/drawing/2014/main" id="{144FD6E2-665F-EDED-FA57-1800E623FAAC}"/>
              </a:ext>
            </a:extLst>
          </p:cNvPr>
          <p:cNvSpPr txBox="1"/>
          <p:nvPr/>
        </p:nvSpPr>
        <p:spPr>
          <a:xfrm>
            <a:off x="621941" y="4071333"/>
            <a:ext cx="276038" cy="307777"/>
          </a:xfrm>
          <a:prstGeom prst="rect">
            <a:avLst/>
          </a:prstGeom>
          <a:noFill/>
        </p:spPr>
        <p:txBody>
          <a:bodyPr wrap="none" rtlCol="0">
            <a:spAutoFit/>
          </a:bodyPr>
          <a:lstStyle/>
          <a:p>
            <a:r>
              <a:rPr lang="en-US" sz="1400" dirty="0">
                <a:solidFill>
                  <a:srgbClr val="009051"/>
                </a:solidFill>
              </a:rPr>
              <a:t>0</a:t>
            </a:r>
          </a:p>
        </p:txBody>
      </p:sp>
      <p:sp>
        <p:nvSpPr>
          <p:cNvPr id="76" name="TextBox 75">
            <a:extLst>
              <a:ext uri="{FF2B5EF4-FFF2-40B4-BE49-F238E27FC236}">
                <a16:creationId xmlns:a16="http://schemas.microsoft.com/office/drawing/2014/main" id="{24F1D882-7340-A249-83B2-C72129664851}"/>
              </a:ext>
            </a:extLst>
          </p:cNvPr>
          <p:cNvSpPr txBox="1"/>
          <p:nvPr/>
        </p:nvSpPr>
        <p:spPr>
          <a:xfrm>
            <a:off x="1414402" y="4092009"/>
            <a:ext cx="276038" cy="307777"/>
          </a:xfrm>
          <a:prstGeom prst="rect">
            <a:avLst/>
          </a:prstGeom>
          <a:noFill/>
        </p:spPr>
        <p:txBody>
          <a:bodyPr wrap="none" rtlCol="0">
            <a:spAutoFit/>
          </a:bodyPr>
          <a:lstStyle/>
          <a:p>
            <a:r>
              <a:rPr lang="en-US" sz="1400" dirty="0">
                <a:solidFill>
                  <a:srgbClr val="009051"/>
                </a:solidFill>
              </a:rPr>
              <a:t>0</a:t>
            </a:r>
          </a:p>
        </p:txBody>
      </p:sp>
      <p:sp>
        <p:nvSpPr>
          <p:cNvPr id="77" name="TextBox 76">
            <a:extLst>
              <a:ext uri="{FF2B5EF4-FFF2-40B4-BE49-F238E27FC236}">
                <a16:creationId xmlns:a16="http://schemas.microsoft.com/office/drawing/2014/main" id="{FC43A07F-7453-0F5D-1AEF-F6CB75A774BB}"/>
              </a:ext>
            </a:extLst>
          </p:cNvPr>
          <p:cNvSpPr txBox="1"/>
          <p:nvPr/>
        </p:nvSpPr>
        <p:spPr>
          <a:xfrm>
            <a:off x="1037332" y="3396423"/>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95656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4" grpId="0"/>
      <p:bldP spid="69" grpId="0"/>
      <p:bldP spid="70" grpId="0"/>
      <p:bldP spid="71" grpId="0"/>
      <p:bldP spid="72" grpId="0"/>
      <p:bldP spid="73" grpId="0"/>
      <p:bldP spid="74" grpId="0"/>
      <p:bldP spid="75" grpId="0"/>
      <p:bldP spid="76"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Sorted array and binary search: Definition</a:t>
                </a:r>
              </a:p>
              <a:p>
                <a:pPr marL="450850" lvl="1" indent="-234950">
                  <a:lnSpc>
                    <a:spcPts val="1700"/>
                  </a:lnSpc>
                  <a:spcBef>
                    <a:spcPts val="200"/>
                  </a:spcBef>
                  <a:spcAft>
                    <a:spcPts val="200"/>
                  </a:spcAft>
                </a:pPr>
                <a:r>
                  <a:rPr lang="en-US" sz="1400" dirty="0"/>
                  <a:t>Compare with middle item of sorted array for match; if not a match, divide search interval in half and repeat</a:t>
                </a:r>
              </a:p>
              <a:p>
                <a:pPr marL="0" indent="0">
                  <a:lnSpc>
                    <a:spcPts val="1700"/>
                  </a:lnSpc>
                  <a:spcBef>
                    <a:spcPts val="200"/>
                  </a:spcBef>
                  <a:spcAft>
                    <a:spcPts val="200"/>
                  </a:spcAft>
                  <a:buNone/>
                </a:pPr>
                <a:endParaRPr lang="en-US" sz="1800" dirty="0"/>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Requires to have a sorted array</a:t>
                </a:r>
              </a:p>
              <a:p>
                <a:pPr marL="668338" lvl="2" indent="-217488">
                  <a:lnSpc>
                    <a:spcPts val="1700"/>
                  </a:lnSpc>
                  <a:spcBef>
                    <a:spcPts val="200"/>
                  </a:spcBef>
                  <a:spcAft>
                    <a:spcPts val="200"/>
                  </a:spcAft>
                </a:pPr>
                <a:r>
                  <a:rPr lang="en-US" sz="1400" dirty="0"/>
                  <a:t>Either by construction, when inserting/deleting items</a:t>
                </a:r>
              </a:p>
              <a:p>
                <a:pPr marL="668338" lvl="2" indent="-217488">
                  <a:lnSpc>
                    <a:spcPts val="1700"/>
                  </a:lnSpc>
                  <a:spcBef>
                    <a:spcPts val="200"/>
                  </a:spcBef>
                  <a:spcAft>
                    <a:spcPts val="200"/>
                  </a:spcAft>
                </a:pPr>
                <a:r>
                  <a:rPr lang="en-US" sz="1400" dirty="0"/>
                  <a:t>Or by sorting it before the search (at least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𝑁</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𝑁</m:t>
                        </m:r>
                      </m:e>
                    </m:func>
                    <m:r>
                      <a:rPr lang="en-US" sz="1400" b="0" i="1" smtClean="0">
                        <a:latin typeface="Cambria Math" panose="02040503050406030204" pitchFamily="18" charset="0"/>
                      </a:rPr>
                      <m:t>)</m:t>
                    </m:r>
                  </m:oMath>
                </a14:m>
                <a:r>
                  <a:rPr lang="en-US" sz="1400" dirty="0"/>
                  <a:t>)</a:t>
                </a:r>
              </a:p>
              <a:p>
                <a:pPr marL="0" indent="-241300">
                  <a:lnSpc>
                    <a:spcPts val="1700"/>
                  </a:lnSpc>
                  <a:spcBef>
                    <a:spcPts val="200"/>
                  </a:spcBef>
                  <a:spcAft>
                    <a:spcPts val="200"/>
                  </a:spcAft>
                </a:pPr>
                <a:endParaRPr lang="en-US" sz="1400" dirty="0"/>
              </a:p>
              <a:p>
                <a:pPr marL="0" indent="-241300">
                  <a:lnSpc>
                    <a:spcPts val="1700"/>
                  </a:lnSpc>
                  <a:spcBef>
                    <a:spcPts val="200"/>
                  </a:spcBef>
                  <a:spcAft>
                    <a:spcPts val="200"/>
                  </a:spcAft>
                </a:pPr>
                <a:r>
                  <a:rPr lang="en-US" sz="1600" dirty="0"/>
                  <a:t>Related data structures and complexity</a:t>
                </a:r>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9" name="Picture 8">
            <a:extLst>
              <a:ext uri="{FF2B5EF4-FFF2-40B4-BE49-F238E27FC236}">
                <a16:creationId xmlns:a16="http://schemas.microsoft.com/office/drawing/2014/main" id="{687F0F37-6250-34EB-E3CE-1BE3C0AA0182}"/>
              </a:ext>
            </a:extLst>
          </p:cNvPr>
          <p:cNvPicPr>
            <a:picLocks noChangeAspect="1"/>
          </p:cNvPicPr>
          <p:nvPr/>
        </p:nvPicPr>
        <p:blipFill>
          <a:blip r:embed="rId4"/>
          <a:stretch>
            <a:fillRect/>
          </a:stretch>
        </p:blipFill>
        <p:spPr>
          <a:xfrm>
            <a:off x="471487" y="3979465"/>
            <a:ext cx="5023302" cy="771121"/>
          </a:xfrm>
          <a:prstGeom prst="rect">
            <a:avLst/>
          </a:prstGeom>
        </p:spPr>
      </p:pic>
      <p:pic>
        <p:nvPicPr>
          <p:cNvPr id="10" name="Picture 9">
            <a:extLst>
              <a:ext uri="{FF2B5EF4-FFF2-40B4-BE49-F238E27FC236}">
                <a16:creationId xmlns:a16="http://schemas.microsoft.com/office/drawing/2014/main" id="{E84BA802-9FC5-9371-1A54-76F7B5FC6AE6}"/>
              </a:ext>
            </a:extLst>
          </p:cNvPr>
          <p:cNvPicPr>
            <a:picLocks noChangeAspect="1"/>
          </p:cNvPicPr>
          <p:nvPr/>
        </p:nvPicPr>
        <p:blipFill>
          <a:blip r:embed="rId5"/>
          <a:stretch>
            <a:fillRect/>
          </a:stretch>
        </p:blipFill>
        <p:spPr>
          <a:xfrm>
            <a:off x="3316471" y="1872173"/>
            <a:ext cx="2835151" cy="716355"/>
          </a:xfrm>
          <a:prstGeom prst="rect">
            <a:avLst/>
          </a:prstGeom>
          <a:ln>
            <a:solidFill>
              <a:schemeClr val="tx1"/>
            </a:solidFill>
          </a:ln>
        </p:spPr>
      </p:pic>
    </p:spTree>
    <p:extLst>
      <p:ext uri="{BB962C8B-B14F-4D97-AF65-F5344CB8AC3E}">
        <p14:creationId xmlns:p14="http://schemas.microsoft.com/office/powerpoint/2010/main" val="3846449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A8932E9-76A3-C549-4358-0656564D15F9}"/>
              </a:ext>
            </a:extLst>
          </p:cNvPr>
          <p:cNvPicPr>
            <a:picLocks noChangeAspect="1"/>
          </p:cNvPicPr>
          <p:nvPr/>
        </p:nvPicPr>
        <p:blipFill rotWithShape="1">
          <a:blip r:embed="rId3"/>
          <a:srcRect l="4167"/>
          <a:stretch/>
        </p:blipFill>
        <p:spPr>
          <a:xfrm>
            <a:off x="234420" y="2455461"/>
            <a:ext cx="3279246" cy="2061648"/>
          </a:xfrm>
          <a:prstGeom prst="rect">
            <a:avLst/>
          </a:prstGeom>
        </p:spPr>
      </p:pic>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Check for AVL/Non-AVL Trees</a:t>
            </a:r>
          </a:p>
          <a:p>
            <a:pPr>
              <a:lnSpc>
                <a:spcPts val="1700"/>
              </a:lnSpc>
              <a:spcBef>
                <a:spcPts val="200"/>
              </a:spcBef>
              <a:spcAft>
                <a:spcPts val="200"/>
              </a:spcAft>
            </a:pPr>
            <a:r>
              <a:rPr lang="en-US" sz="1600" dirty="0"/>
              <a:t>For each node</a:t>
            </a:r>
          </a:p>
          <a:p>
            <a:pPr marL="444500" lvl="1" indent="-176213">
              <a:lnSpc>
                <a:spcPts val="1700"/>
              </a:lnSpc>
              <a:spcBef>
                <a:spcPts val="200"/>
              </a:spcBef>
              <a:spcAft>
                <a:spcPts val="200"/>
              </a:spcAft>
            </a:pPr>
            <a:r>
              <a:rPr lang="en-US" sz="1400" dirty="0"/>
              <a:t>Determine its height</a:t>
            </a:r>
          </a:p>
          <a:p>
            <a:pPr marL="444500" lvl="1" indent="-176213">
              <a:lnSpc>
                <a:spcPts val="1700"/>
              </a:lnSpc>
              <a:spcBef>
                <a:spcPts val="200"/>
              </a:spcBef>
              <a:spcAft>
                <a:spcPts val="200"/>
              </a:spcAft>
            </a:pPr>
            <a:r>
              <a:rPr lang="en-US" sz="1400" dirty="0"/>
              <a:t>Determine its balance factor</a:t>
            </a:r>
          </a:p>
          <a:p>
            <a:pPr marL="444500" lvl="1" indent="-176213">
              <a:lnSpc>
                <a:spcPts val="1700"/>
              </a:lnSpc>
              <a:spcBef>
                <a:spcPts val="200"/>
              </a:spcBef>
              <a:spcAft>
                <a:spcPts val="200"/>
              </a:spcAft>
            </a:pPr>
            <a:r>
              <a:rPr lang="en-US" sz="1400" dirty="0"/>
              <a:t>If balance factor is not -1, 0 or 1, then tree is not AVL</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5" name="Picture 34">
            <a:extLst>
              <a:ext uri="{FF2B5EF4-FFF2-40B4-BE49-F238E27FC236}">
                <a16:creationId xmlns:a16="http://schemas.microsoft.com/office/drawing/2014/main" id="{616F2C2D-989F-51B6-5172-D34AB4CB9B7E}"/>
              </a:ext>
            </a:extLst>
          </p:cNvPr>
          <p:cNvPicPr>
            <a:picLocks noChangeAspect="1"/>
          </p:cNvPicPr>
          <p:nvPr/>
        </p:nvPicPr>
        <p:blipFill rotWithShape="1">
          <a:blip r:embed="rId4"/>
          <a:srcRect l="2041"/>
          <a:stretch/>
        </p:blipFill>
        <p:spPr>
          <a:xfrm>
            <a:off x="3666067" y="2337893"/>
            <a:ext cx="3031953" cy="2179216"/>
          </a:xfrm>
          <a:prstGeom prst="rect">
            <a:avLst/>
          </a:prstGeom>
        </p:spPr>
      </p:pic>
      <p:grpSp>
        <p:nvGrpSpPr>
          <p:cNvPr id="56" name="Group 55">
            <a:extLst>
              <a:ext uri="{FF2B5EF4-FFF2-40B4-BE49-F238E27FC236}">
                <a16:creationId xmlns:a16="http://schemas.microsoft.com/office/drawing/2014/main" id="{55A036E7-7F4B-1C17-4307-567DC9857496}"/>
              </a:ext>
            </a:extLst>
          </p:cNvPr>
          <p:cNvGrpSpPr/>
          <p:nvPr/>
        </p:nvGrpSpPr>
        <p:grpSpPr>
          <a:xfrm>
            <a:off x="31314" y="2449917"/>
            <a:ext cx="3146238" cy="2016965"/>
            <a:chOff x="31314" y="2449917"/>
            <a:chExt cx="3146238" cy="2016965"/>
          </a:xfrm>
        </p:grpSpPr>
        <p:sp>
          <p:nvSpPr>
            <p:cNvPr id="36" name="TextBox 35">
              <a:extLst>
                <a:ext uri="{FF2B5EF4-FFF2-40B4-BE49-F238E27FC236}">
                  <a16:creationId xmlns:a16="http://schemas.microsoft.com/office/drawing/2014/main" id="{3A7097D4-19B7-34C4-0C05-1D1CEAB9F549}"/>
                </a:ext>
              </a:extLst>
            </p:cNvPr>
            <p:cNvSpPr txBox="1"/>
            <p:nvPr/>
          </p:nvSpPr>
          <p:spPr>
            <a:xfrm>
              <a:off x="31314" y="4159105"/>
              <a:ext cx="276038" cy="307777"/>
            </a:xfrm>
            <a:prstGeom prst="rect">
              <a:avLst/>
            </a:prstGeom>
            <a:noFill/>
          </p:spPr>
          <p:txBody>
            <a:bodyPr wrap="none" rtlCol="0">
              <a:spAutoFit/>
            </a:bodyPr>
            <a:lstStyle/>
            <a:p>
              <a:r>
                <a:rPr lang="en-US" sz="1400" dirty="0">
                  <a:solidFill>
                    <a:srgbClr val="FF40FF"/>
                  </a:solidFill>
                </a:rPr>
                <a:t>0</a:t>
              </a:r>
            </a:p>
          </p:txBody>
        </p:sp>
        <p:sp>
          <p:nvSpPr>
            <p:cNvPr id="37" name="TextBox 36">
              <a:extLst>
                <a:ext uri="{FF2B5EF4-FFF2-40B4-BE49-F238E27FC236}">
                  <a16:creationId xmlns:a16="http://schemas.microsoft.com/office/drawing/2014/main" id="{2D8FCF59-3008-FDC6-C1E6-09317EBDC8F7}"/>
                </a:ext>
              </a:extLst>
            </p:cNvPr>
            <p:cNvSpPr txBox="1"/>
            <p:nvPr/>
          </p:nvSpPr>
          <p:spPr>
            <a:xfrm>
              <a:off x="273486" y="3540427"/>
              <a:ext cx="276038" cy="307777"/>
            </a:xfrm>
            <a:prstGeom prst="rect">
              <a:avLst/>
            </a:prstGeom>
            <a:noFill/>
          </p:spPr>
          <p:txBody>
            <a:bodyPr wrap="none" rtlCol="0">
              <a:spAutoFit/>
            </a:bodyPr>
            <a:lstStyle/>
            <a:p>
              <a:r>
                <a:rPr lang="en-US" sz="1400" dirty="0">
                  <a:solidFill>
                    <a:srgbClr val="FF40FF"/>
                  </a:solidFill>
                </a:rPr>
                <a:t>1</a:t>
              </a:r>
            </a:p>
          </p:txBody>
        </p:sp>
        <p:sp>
          <p:nvSpPr>
            <p:cNvPr id="38" name="TextBox 37">
              <a:extLst>
                <a:ext uri="{FF2B5EF4-FFF2-40B4-BE49-F238E27FC236}">
                  <a16:creationId xmlns:a16="http://schemas.microsoft.com/office/drawing/2014/main" id="{5567B059-C85C-79C3-76E8-647CDA1EC712}"/>
                </a:ext>
              </a:extLst>
            </p:cNvPr>
            <p:cNvSpPr txBox="1"/>
            <p:nvPr/>
          </p:nvSpPr>
          <p:spPr>
            <a:xfrm>
              <a:off x="794410" y="2906038"/>
              <a:ext cx="276038" cy="307777"/>
            </a:xfrm>
            <a:prstGeom prst="rect">
              <a:avLst/>
            </a:prstGeom>
            <a:noFill/>
          </p:spPr>
          <p:txBody>
            <a:bodyPr wrap="none" rtlCol="0">
              <a:spAutoFit/>
            </a:bodyPr>
            <a:lstStyle/>
            <a:p>
              <a:r>
                <a:rPr lang="en-US" sz="1400" dirty="0">
                  <a:solidFill>
                    <a:srgbClr val="FF40FF"/>
                  </a:solidFill>
                </a:rPr>
                <a:t>2</a:t>
              </a:r>
            </a:p>
          </p:txBody>
        </p:sp>
        <p:sp>
          <p:nvSpPr>
            <p:cNvPr id="39" name="TextBox 38">
              <a:extLst>
                <a:ext uri="{FF2B5EF4-FFF2-40B4-BE49-F238E27FC236}">
                  <a16:creationId xmlns:a16="http://schemas.microsoft.com/office/drawing/2014/main" id="{7563E9BB-0F94-7715-9720-26EFE95B06C7}"/>
                </a:ext>
              </a:extLst>
            </p:cNvPr>
            <p:cNvSpPr txBox="1"/>
            <p:nvPr/>
          </p:nvSpPr>
          <p:spPr>
            <a:xfrm>
              <a:off x="1826110" y="2449917"/>
              <a:ext cx="276038" cy="307777"/>
            </a:xfrm>
            <a:prstGeom prst="rect">
              <a:avLst/>
            </a:prstGeom>
            <a:noFill/>
          </p:spPr>
          <p:txBody>
            <a:bodyPr wrap="none" rtlCol="0">
              <a:spAutoFit/>
            </a:bodyPr>
            <a:lstStyle/>
            <a:p>
              <a:r>
                <a:rPr lang="en-US" sz="1400" dirty="0">
                  <a:solidFill>
                    <a:srgbClr val="FF40FF"/>
                  </a:solidFill>
                </a:rPr>
                <a:t>3</a:t>
              </a:r>
            </a:p>
          </p:txBody>
        </p:sp>
        <p:sp>
          <p:nvSpPr>
            <p:cNvPr id="40" name="TextBox 39">
              <a:extLst>
                <a:ext uri="{FF2B5EF4-FFF2-40B4-BE49-F238E27FC236}">
                  <a16:creationId xmlns:a16="http://schemas.microsoft.com/office/drawing/2014/main" id="{DC2E8250-7373-4F37-64B6-6168B6A3EB67}"/>
                </a:ext>
              </a:extLst>
            </p:cNvPr>
            <p:cNvSpPr txBox="1"/>
            <p:nvPr/>
          </p:nvSpPr>
          <p:spPr>
            <a:xfrm>
              <a:off x="2901514" y="2934860"/>
              <a:ext cx="276038" cy="307777"/>
            </a:xfrm>
            <a:prstGeom prst="rect">
              <a:avLst/>
            </a:prstGeom>
            <a:noFill/>
          </p:spPr>
          <p:txBody>
            <a:bodyPr wrap="none" rtlCol="0">
              <a:spAutoFit/>
            </a:bodyPr>
            <a:lstStyle/>
            <a:p>
              <a:r>
                <a:rPr lang="en-US" sz="1400" dirty="0">
                  <a:solidFill>
                    <a:srgbClr val="FF40FF"/>
                  </a:solidFill>
                </a:rPr>
                <a:t>0</a:t>
              </a:r>
            </a:p>
          </p:txBody>
        </p:sp>
      </p:grpSp>
      <p:sp>
        <p:nvSpPr>
          <p:cNvPr id="57" name="TextBox 56">
            <a:extLst>
              <a:ext uri="{FF2B5EF4-FFF2-40B4-BE49-F238E27FC236}">
                <a16:creationId xmlns:a16="http://schemas.microsoft.com/office/drawing/2014/main" id="{F62903D9-7CD7-1C8D-1EE2-3D94897E40B9}"/>
              </a:ext>
            </a:extLst>
          </p:cNvPr>
          <p:cNvSpPr txBox="1"/>
          <p:nvPr/>
        </p:nvSpPr>
        <p:spPr>
          <a:xfrm>
            <a:off x="273486" y="4425191"/>
            <a:ext cx="276038" cy="307777"/>
          </a:xfrm>
          <a:prstGeom prst="rect">
            <a:avLst/>
          </a:prstGeom>
          <a:noFill/>
        </p:spPr>
        <p:txBody>
          <a:bodyPr wrap="none" rtlCol="0">
            <a:spAutoFit/>
          </a:bodyPr>
          <a:lstStyle/>
          <a:p>
            <a:r>
              <a:rPr lang="en-US" sz="1400" dirty="0">
                <a:solidFill>
                  <a:srgbClr val="009051"/>
                </a:solidFill>
              </a:rPr>
              <a:t>0</a:t>
            </a:r>
          </a:p>
        </p:txBody>
      </p:sp>
      <p:grpSp>
        <p:nvGrpSpPr>
          <p:cNvPr id="78" name="Group 77">
            <a:extLst>
              <a:ext uri="{FF2B5EF4-FFF2-40B4-BE49-F238E27FC236}">
                <a16:creationId xmlns:a16="http://schemas.microsoft.com/office/drawing/2014/main" id="{284DF70A-BDBB-6710-D928-8F76E56E4F22}"/>
              </a:ext>
            </a:extLst>
          </p:cNvPr>
          <p:cNvGrpSpPr/>
          <p:nvPr/>
        </p:nvGrpSpPr>
        <p:grpSpPr>
          <a:xfrm>
            <a:off x="765747" y="3848204"/>
            <a:ext cx="444352" cy="310901"/>
            <a:chOff x="765747" y="3848204"/>
            <a:chExt cx="444352" cy="310901"/>
          </a:xfrm>
        </p:grpSpPr>
        <p:cxnSp>
          <p:nvCxnSpPr>
            <p:cNvPr id="60" name="Straight Connector 59">
              <a:extLst>
                <a:ext uri="{FF2B5EF4-FFF2-40B4-BE49-F238E27FC236}">
                  <a16:creationId xmlns:a16="http://schemas.microsoft.com/office/drawing/2014/main" id="{C8D1B808-D3FC-855C-12CC-0E61B213EBA3}"/>
                </a:ext>
              </a:extLst>
            </p:cNvPr>
            <p:cNvCxnSpPr>
              <a:cxnSpLocks/>
              <a:endCxn id="65"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215E0B-43ED-5043-F5DD-CDB09618EBA6}"/>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7" name="TextBox 66">
            <a:extLst>
              <a:ext uri="{FF2B5EF4-FFF2-40B4-BE49-F238E27FC236}">
                <a16:creationId xmlns:a16="http://schemas.microsoft.com/office/drawing/2014/main" id="{38DB6248-A276-BDC2-9ED5-937F8DD336A4}"/>
              </a:ext>
            </a:extLst>
          </p:cNvPr>
          <p:cNvSpPr txBox="1"/>
          <p:nvPr/>
        </p:nvSpPr>
        <p:spPr>
          <a:xfrm>
            <a:off x="533948" y="3797977"/>
            <a:ext cx="276038" cy="307777"/>
          </a:xfrm>
          <a:prstGeom prst="rect">
            <a:avLst/>
          </a:prstGeom>
          <a:noFill/>
        </p:spPr>
        <p:txBody>
          <a:bodyPr wrap="none" rtlCol="0">
            <a:spAutoFit/>
          </a:bodyPr>
          <a:lstStyle/>
          <a:p>
            <a:r>
              <a:rPr lang="en-US" sz="1400" dirty="0">
                <a:solidFill>
                  <a:srgbClr val="009051"/>
                </a:solidFill>
              </a:rPr>
              <a:t>1</a:t>
            </a:r>
          </a:p>
        </p:txBody>
      </p:sp>
      <p:grpSp>
        <p:nvGrpSpPr>
          <p:cNvPr id="79" name="Group 78">
            <a:extLst>
              <a:ext uri="{FF2B5EF4-FFF2-40B4-BE49-F238E27FC236}">
                <a16:creationId xmlns:a16="http://schemas.microsoft.com/office/drawing/2014/main" id="{BB190127-B365-5DE9-1CFE-C9052CE2124C}"/>
              </a:ext>
            </a:extLst>
          </p:cNvPr>
          <p:cNvGrpSpPr/>
          <p:nvPr/>
        </p:nvGrpSpPr>
        <p:grpSpPr>
          <a:xfrm>
            <a:off x="1302247" y="3229526"/>
            <a:ext cx="444352" cy="310901"/>
            <a:chOff x="765747" y="3848204"/>
            <a:chExt cx="444352" cy="310901"/>
          </a:xfrm>
        </p:grpSpPr>
        <p:cxnSp>
          <p:nvCxnSpPr>
            <p:cNvPr id="80" name="Straight Connector 79">
              <a:extLst>
                <a:ext uri="{FF2B5EF4-FFF2-40B4-BE49-F238E27FC236}">
                  <a16:creationId xmlns:a16="http://schemas.microsoft.com/office/drawing/2014/main" id="{F99EB5B4-C026-7FE7-33D6-1B726DE7AE1A}"/>
                </a:ext>
              </a:extLst>
            </p:cNvPr>
            <p:cNvCxnSpPr>
              <a:cxnSpLocks/>
              <a:endCxn id="81"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956A830-823A-29C9-4CC6-BCC59850A9E0}"/>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82" name="TextBox 81">
            <a:extLst>
              <a:ext uri="{FF2B5EF4-FFF2-40B4-BE49-F238E27FC236}">
                <a16:creationId xmlns:a16="http://schemas.microsoft.com/office/drawing/2014/main" id="{21E19A27-3147-293C-780E-785BC4F4D5C0}"/>
              </a:ext>
            </a:extLst>
          </p:cNvPr>
          <p:cNvSpPr txBox="1"/>
          <p:nvPr/>
        </p:nvSpPr>
        <p:spPr>
          <a:xfrm>
            <a:off x="1070448" y="3179299"/>
            <a:ext cx="276038" cy="307777"/>
          </a:xfrm>
          <a:prstGeom prst="rect">
            <a:avLst/>
          </a:prstGeom>
          <a:noFill/>
        </p:spPr>
        <p:txBody>
          <a:bodyPr wrap="none" rtlCol="0">
            <a:spAutoFit/>
          </a:bodyPr>
          <a:lstStyle/>
          <a:p>
            <a:r>
              <a:rPr lang="en-US" sz="1400" dirty="0">
                <a:solidFill>
                  <a:srgbClr val="009051"/>
                </a:solidFill>
              </a:rPr>
              <a:t>2</a:t>
            </a:r>
          </a:p>
        </p:txBody>
      </p:sp>
      <p:grpSp>
        <p:nvGrpSpPr>
          <p:cNvPr id="87" name="Group 86">
            <a:extLst>
              <a:ext uri="{FF2B5EF4-FFF2-40B4-BE49-F238E27FC236}">
                <a16:creationId xmlns:a16="http://schemas.microsoft.com/office/drawing/2014/main" id="{728B10F6-CD5F-B6FE-F44F-A48B55F8C25D}"/>
              </a:ext>
            </a:extLst>
          </p:cNvPr>
          <p:cNvGrpSpPr/>
          <p:nvPr/>
        </p:nvGrpSpPr>
        <p:grpSpPr>
          <a:xfrm>
            <a:off x="1131862" y="3456644"/>
            <a:ext cx="201981" cy="307777"/>
            <a:chOff x="1817643" y="3760337"/>
            <a:chExt cx="201981" cy="307777"/>
          </a:xfrm>
        </p:grpSpPr>
        <p:sp>
          <p:nvSpPr>
            <p:cNvPr id="83" name="Wave 82">
              <a:extLst>
                <a:ext uri="{FF2B5EF4-FFF2-40B4-BE49-F238E27FC236}">
                  <a16:creationId xmlns:a16="http://schemas.microsoft.com/office/drawing/2014/main" id="{C1CBAE9F-4D18-375A-0E8E-E72E548BB22B}"/>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D5528101-9353-5F3F-E700-B2A7002D9310}"/>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C5EE76BE-37D8-5072-806D-642F3D012D67}"/>
              </a:ext>
            </a:extLst>
          </p:cNvPr>
          <p:cNvGrpSpPr/>
          <p:nvPr/>
        </p:nvGrpSpPr>
        <p:grpSpPr>
          <a:xfrm>
            <a:off x="3488129" y="2453018"/>
            <a:ext cx="3410592" cy="2005180"/>
            <a:chOff x="3488129" y="2453018"/>
            <a:chExt cx="3410592" cy="2005180"/>
          </a:xfrm>
        </p:grpSpPr>
        <p:sp>
          <p:nvSpPr>
            <p:cNvPr id="88" name="TextBox 87">
              <a:extLst>
                <a:ext uri="{FF2B5EF4-FFF2-40B4-BE49-F238E27FC236}">
                  <a16:creationId xmlns:a16="http://schemas.microsoft.com/office/drawing/2014/main" id="{C18532E1-77D3-16BB-EDF7-118E97CA6E16}"/>
                </a:ext>
              </a:extLst>
            </p:cNvPr>
            <p:cNvSpPr txBox="1"/>
            <p:nvPr/>
          </p:nvSpPr>
          <p:spPr>
            <a:xfrm>
              <a:off x="3488129" y="2899543"/>
              <a:ext cx="276038" cy="307777"/>
            </a:xfrm>
            <a:prstGeom prst="rect">
              <a:avLst/>
            </a:prstGeom>
            <a:noFill/>
          </p:spPr>
          <p:txBody>
            <a:bodyPr wrap="none" rtlCol="0">
              <a:spAutoFit/>
            </a:bodyPr>
            <a:lstStyle/>
            <a:p>
              <a:r>
                <a:rPr lang="en-US" sz="1400" dirty="0">
                  <a:solidFill>
                    <a:srgbClr val="FF40FF"/>
                  </a:solidFill>
                </a:rPr>
                <a:t>0</a:t>
              </a:r>
            </a:p>
          </p:txBody>
        </p:sp>
        <p:sp>
          <p:nvSpPr>
            <p:cNvPr id="89" name="TextBox 88">
              <a:extLst>
                <a:ext uri="{FF2B5EF4-FFF2-40B4-BE49-F238E27FC236}">
                  <a16:creationId xmlns:a16="http://schemas.microsoft.com/office/drawing/2014/main" id="{2699B977-BA56-B5AE-1232-BDBD574E35FE}"/>
                </a:ext>
              </a:extLst>
            </p:cNvPr>
            <p:cNvSpPr txBox="1"/>
            <p:nvPr/>
          </p:nvSpPr>
          <p:spPr>
            <a:xfrm>
              <a:off x="4785146" y="4150421"/>
              <a:ext cx="276038" cy="307777"/>
            </a:xfrm>
            <a:prstGeom prst="rect">
              <a:avLst/>
            </a:prstGeom>
            <a:noFill/>
          </p:spPr>
          <p:txBody>
            <a:bodyPr wrap="none" rtlCol="0">
              <a:spAutoFit/>
            </a:bodyPr>
            <a:lstStyle/>
            <a:p>
              <a:r>
                <a:rPr lang="en-US" sz="1400" dirty="0">
                  <a:solidFill>
                    <a:srgbClr val="FF40FF"/>
                  </a:solidFill>
                </a:rPr>
                <a:t>0</a:t>
              </a:r>
            </a:p>
          </p:txBody>
        </p:sp>
        <p:sp>
          <p:nvSpPr>
            <p:cNvPr id="90" name="TextBox 89">
              <a:extLst>
                <a:ext uri="{FF2B5EF4-FFF2-40B4-BE49-F238E27FC236}">
                  <a16:creationId xmlns:a16="http://schemas.microsoft.com/office/drawing/2014/main" id="{CECB0AA8-A6EE-4C67-C241-4A71F2E9A884}"/>
                </a:ext>
              </a:extLst>
            </p:cNvPr>
            <p:cNvSpPr txBox="1"/>
            <p:nvPr/>
          </p:nvSpPr>
          <p:spPr>
            <a:xfrm>
              <a:off x="5824682" y="4150421"/>
              <a:ext cx="276038" cy="307777"/>
            </a:xfrm>
            <a:prstGeom prst="rect">
              <a:avLst/>
            </a:prstGeom>
            <a:noFill/>
          </p:spPr>
          <p:txBody>
            <a:bodyPr wrap="none" rtlCol="0">
              <a:spAutoFit/>
            </a:bodyPr>
            <a:lstStyle/>
            <a:p>
              <a:r>
                <a:rPr lang="en-US" sz="1400" dirty="0">
                  <a:solidFill>
                    <a:srgbClr val="FF40FF"/>
                  </a:solidFill>
                </a:rPr>
                <a:t>0</a:t>
              </a:r>
            </a:p>
          </p:txBody>
        </p:sp>
        <p:sp>
          <p:nvSpPr>
            <p:cNvPr id="91" name="TextBox 90">
              <a:extLst>
                <a:ext uri="{FF2B5EF4-FFF2-40B4-BE49-F238E27FC236}">
                  <a16:creationId xmlns:a16="http://schemas.microsoft.com/office/drawing/2014/main" id="{EA4C063C-10E3-8649-1FCB-A2D0293ED2C7}"/>
                </a:ext>
              </a:extLst>
            </p:cNvPr>
            <p:cNvSpPr txBox="1"/>
            <p:nvPr/>
          </p:nvSpPr>
          <p:spPr>
            <a:xfrm>
              <a:off x="5041028" y="3534015"/>
              <a:ext cx="276038" cy="307777"/>
            </a:xfrm>
            <a:prstGeom prst="rect">
              <a:avLst/>
            </a:prstGeom>
            <a:noFill/>
          </p:spPr>
          <p:txBody>
            <a:bodyPr wrap="none" rtlCol="0">
              <a:spAutoFit/>
            </a:bodyPr>
            <a:lstStyle/>
            <a:p>
              <a:r>
                <a:rPr lang="en-US" sz="1400" dirty="0">
                  <a:solidFill>
                    <a:srgbClr val="FF40FF"/>
                  </a:solidFill>
                </a:rPr>
                <a:t>1</a:t>
              </a:r>
            </a:p>
          </p:txBody>
        </p:sp>
        <p:sp>
          <p:nvSpPr>
            <p:cNvPr id="92" name="TextBox 91">
              <a:extLst>
                <a:ext uri="{FF2B5EF4-FFF2-40B4-BE49-F238E27FC236}">
                  <a16:creationId xmlns:a16="http://schemas.microsoft.com/office/drawing/2014/main" id="{9FD21983-FC74-CD6D-113C-468C4E2A3055}"/>
                </a:ext>
              </a:extLst>
            </p:cNvPr>
            <p:cNvSpPr txBox="1"/>
            <p:nvPr/>
          </p:nvSpPr>
          <p:spPr>
            <a:xfrm>
              <a:off x="6622683" y="3544246"/>
              <a:ext cx="276038" cy="307777"/>
            </a:xfrm>
            <a:prstGeom prst="rect">
              <a:avLst/>
            </a:prstGeom>
            <a:noFill/>
          </p:spPr>
          <p:txBody>
            <a:bodyPr wrap="none" rtlCol="0">
              <a:spAutoFit/>
            </a:bodyPr>
            <a:lstStyle/>
            <a:p>
              <a:r>
                <a:rPr lang="en-US" sz="1400" dirty="0">
                  <a:solidFill>
                    <a:srgbClr val="FF40FF"/>
                  </a:solidFill>
                </a:rPr>
                <a:t>0</a:t>
              </a:r>
            </a:p>
          </p:txBody>
        </p:sp>
        <p:sp>
          <p:nvSpPr>
            <p:cNvPr id="93" name="TextBox 92">
              <a:extLst>
                <a:ext uri="{FF2B5EF4-FFF2-40B4-BE49-F238E27FC236}">
                  <a16:creationId xmlns:a16="http://schemas.microsoft.com/office/drawing/2014/main" id="{1E99A14A-D22F-3FC3-0BB5-BEA17FF6E2B7}"/>
                </a:ext>
              </a:extLst>
            </p:cNvPr>
            <p:cNvSpPr txBox="1"/>
            <p:nvPr/>
          </p:nvSpPr>
          <p:spPr>
            <a:xfrm>
              <a:off x="5571188" y="2938679"/>
              <a:ext cx="276038" cy="307777"/>
            </a:xfrm>
            <a:prstGeom prst="rect">
              <a:avLst/>
            </a:prstGeom>
            <a:noFill/>
          </p:spPr>
          <p:txBody>
            <a:bodyPr wrap="none" rtlCol="0">
              <a:spAutoFit/>
            </a:bodyPr>
            <a:lstStyle/>
            <a:p>
              <a:r>
                <a:rPr lang="en-US" sz="1400" dirty="0">
                  <a:solidFill>
                    <a:srgbClr val="FF40FF"/>
                  </a:solidFill>
                </a:rPr>
                <a:t>2</a:t>
              </a:r>
            </a:p>
          </p:txBody>
        </p:sp>
        <p:sp>
          <p:nvSpPr>
            <p:cNvPr id="94" name="TextBox 93">
              <a:extLst>
                <a:ext uri="{FF2B5EF4-FFF2-40B4-BE49-F238E27FC236}">
                  <a16:creationId xmlns:a16="http://schemas.microsoft.com/office/drawing/2014/main" id="{2C82711D-C9D1-E302-050A-DD7792F56E5D}"/>
                </a:ext>
              </a:extLst>
            </p:cNvPr>
            <p:cNvSpPr txBox="1"/>
            <p:nvPr/>
          </p:nvSpPr>
          <p:spPr>
            <a:xfrm>
              <a:off x="4509108" y="2453018"/>
              <a:ext cx="276038" cy="307777"/>
            </a:xfrm>
            <a:prstGeom prst="rect">
              <a:avLst/>
            </a:prstGeom>
            <a:noFill/>
          </p:spPr>
          <p:txBody>
            <a:bodyPr wrap="none" rtlCol="0">
              <a:spAutoFit/>
            </a:bodyPr>
            <a:lstStyle/>
            <a:p>
              <a:r>
                <a:rPr lang="en-US" sz="1400" dirty="0">
                  <a:solidFill>
                    <a:srgbClr val="FF40FF"/>
                  </a:solidFill>
                </a:rPr>
                <a:t>3</a:t>
              </a:r>
            </a:p>
          </p:txBody>
        </p:sp>
      </p:grpSp>
      <p:sp>
        <p:nvSpPr>
          <p:cNvPr id="96" name="TextBox 95">
            <a:extLst>
              <a:ext uri="{FF2B5EF4-FFF2-40B4-BE49-F238E27FC236}">
                <a16:creationId xmlns:a16="http://schemas.microsoft.com/office/drawing/2014/main" id="{7D331BA8-13DE-2DAE-D29C-3C6D20DE4B0F}"/>
              </a:ext>
            </a:extLst>
          </p:cNvPr>
          <p:cNvSpPr txBox="1"/>
          <p:nvPr/>
        </p:nvSpPr>
        <p:spPr>
          <a:xfrm>
            <a:off x="5052751" y="4459050"/>
            <a:ext cx="276038" cy="307777"/>
          </a:xfrm>
          <a:prstGeom prst="rect">
            <a:avLst/>
          </a:prstGeom>
          <a:noFill/>
        </p:spPr>
        <p:txBody>
          <a:bodyPr wrap="none" rtlCol="0">
            <a:spAutoFit/>
          </a:bodyPr>
          <a:lstStyle/>
          <a:p>
            <a:r>
              <a:rPr lang="en-US" sz="1400" dirty="0">
                <a:solidFill>
                  <a:srgbClr val="009051"/>
                </a:solidFill>
              </a:rPr>
              <a:t>0</a:t>
            </a:r>
          </a:p>
        </p:txBody>
      </p:sp>
      <p:sp>
        <p:nvSpPr>
          <p:cNvPr id="97" name="TextBox 96">
            <a:extLst>
              <a:ext uri="{FF2B5EF4-FFF2-40B4-BE49-F238E27FC236}">
                <a16:creationId xmlns:a16="http://schemas.microsoft.com/office/drawing/2014/main" id="{CCFF17A2-6EF4-933F-D214-8DFD0442CFE0}"/>
              </a:ext>
            </a:extLst>
          </p:cNvPr>
          <p:cNvSpPr txBox="1"/>
          <p:nvPr/>
        </p:nvSpPr>
        <p:spPr>
          <a:xfrm>
            <a:off x="5593263" y="4459050"/>
            <a:ext cx="276038" cy="307777"/>
          </a:xfrm>
          <a:prstGeom prst="rect">
            <a:avLst/>
          </a:prstGeom>
          <a:noFill/>
        </p:spPr>
        <p:txBody>
          <a:bodyPr wrap="none" rtlCol="0">
            <a:spAutoFit/>
          </a:bodyPr>
          <a:lstStyle/>
          <a:p>
            <a:r>
              <a:rPr lang="en-US" sz="1400" dirty="0">
                <a:solidFill>
                  <a:srgbClr val="009051"/>
                </a:solidFill>
              </a:rPr>
              <a:t>0</a:t>
            </a:r>
          </a:p>
        </p:txBody>
      </p:sp>
      <p:sp>
        <p:nvSpPr>
          <p:cNvPr id="98" name="TextBox 97">
            <a:extLst>
              <a:ext uri="{FF2B5EF4-FFF2-40B4-BE49-F238E27FC236}">
                <a16:creationId xmlns:a16="http://schemas.microsoft.com/office/drawing/2014/main" id="{1F5FB05A-4A97-6430-C435-50FD0E0AFA10}"/>
              </a:ext>
            </a:extLst>
          </p:cNvPr>
          <p:cNvSpPr txBox="1"/>
          <p:nvPr/>
        </p:nvSpPr>
        <p:spPr>
          <a:xfrm>
            <a:off x="5308587" y="3813440"/>
            <a:ext cx="276038" cy="307777"/>
          </a:xfrm>
          <a:prstGeom prst="rect">
            <a:avLst/>
          </a:prstGeom>
          <a:noFill/>
        </p:spPr>
        <p:txBody>
          <a:bodyPr wrap="none" rtlCol="0">
            <a:spAutoFit/>
          </a:bodyPr>
          <a:lstStyle/>
          <a:p>
            <a:r>
              <a:rPr lang="en-US" sz="1400" dirty="0">
                <a:solidFill>
                  <a:srgbClr val="009051"/>
                </a:solidFill>
              </a:rPr>
              <a:t>0</a:t>
            </a:r>
          </a:p>
        </p:txBody>
      </p:sp>
      <p:sp>
        <p:nvSpPr>
          <p:cNvPr id="99" name="TextBox 98">
            <a:extLst>
              <a:ext uri="{FF2B5EF4-FFF2-40B4-BE49-F238E27FC236}">
                <a16:creationId xmlns:a16="http://schemas.microsoft.com/office/drawing/2014/main" id="{6A60F06C-A78C-7AFD-1D80-BA4F9CE17845}"/>
              </a:ext>
            </a:extLst>
          </p:cNvPr>
          <p:cNvSpPr txBox="1"/>
          <p:nvPr/>
        </p:nvSpPr>
        <p:spPr>
          <a:xfrm>
            <a:off x="6368764" y="3813440"/>
            <a:ext cx="276038" cy="307777"/>
          </a:xfrm>
          <a:prstGeom prst="rect">
            <a:avLst/>
          </a:prstGeom>
          <a:noFill/>
        </p:spPr>
        <p:txBody>
          <a:bodyPr wrap="none" rtlCol="0">
            <a:spAutoFit/>
          </a:bodyPr>
          <a:lstStyle/>
          <a:p>
            <a:r>
              <a:rPr lang="en-US" sz="1400" dirty="0">
                <a:solidFill>
                  <a:srgbClr val="009051"/>
                </a:solidFill>
              </a:rPr>
              <a:t>0</a:t>
            </a:r>
          </a:p>
        </p:txBody>
      </p:sp>
      <p:sp>
        <p:nvSpPr>
          <p:cNvPr id="100" name="TextBox 99">
            <a:extLst>
              <a:ext uri="{FF2B5EF4-FFF2-40B4-BE49-F238E27FC236}">
                <a16:creationId xmlns:a16="http://schemas.microsoft.com/office/drawing/2014/main" id="{477118CA-232A-53A2-F9C9-C7CDC8542A63}"/>
              </a:ext>
            </a:extLst>
          </p:cNvPr>
          <p:cNvSpPr txBox="1"/>
          <p:nvPr/>
        </p:nvSpPr>
        <p:spPr>
          <a:xfrm>
            <a:off x="5802701" y="3196229"/>
            <a:ext cx="365806" cy="307777"/>
          </a:xfrm>
          <a:prstGeom prst="rect">
            <a:avLst/>
          </a:prstGeom>
          <a:noFill/>
        </p:spPr>
        <p:txBody>
          <a:bodyPr wrap="none" rtlCol="0">
            <a:spAutoFit/>
          </a:bodyPr>
          <a:lstStyle/>
          <a:p>
            <a:r>
              <a:rPr lang="en-US" sz="1400" dirty="0">
                <a:solidFill>
                  <a:srgbClr val="009051"/>
                </a:solidFill>
              </a:rPr>
              <a:t>+1</a:t>
            </a:r>
          </a:p>
        </p:txBody>
      </p:sp>
      <p:sp>
        <p:nvSpPr>
          <p:cNvPr id="101" name="TextBox 100">
            <a:extLst>
              <a:ext uri="{FF2B5EF4-FFF2-40B4-BE49-F238E27FC236}">
                <a16:creationId xmlns:a16="http://schemas.microsoft.com/office/drawing/2014/main" id="{B4FBA94B-4DD6-6C51-D603-1CA175CF2272}"/>
              </a:ext>
            </a:extLst>
          </p:cNvPr>
          <p:cNvSpPr txBox="1"/>
          <p:nvPr/>
        </p:nvSpPr>
        <p:spPr>
          <a:xfrm>
            <a:off x="3732840" y="3196229"/>
            <a:ext cx="276038" cy="307777"/>
          </a:xfrm>
          <a:prstGeom prst="rect">
            <a:avLst/>
          </a:prstGeom>
          <a:noFill/>
        </p:spPr>
        <p:txBody>
          <a:bodyPr wrap="none" rtlCol="0">
            <a:spAutoFit/>
          </a:bodyPr>
          <a:lstStyle/>
          <a:p>
            <a:r>
              <a:rPr lang="en-US" sz="1400" dirty="0">
                <a:solidFill>
                  <a:srgbClr val="009051"/>
                </a:solidFill>
              </a:rPr>
              <a:t>0</a:t>
            </a:r>
          </a:p>
        </p:txBody>
      </p:sp>
      <p:sp>
        <p:nvSpPr>
          <p:cNvPr id="102" name="TextBox 101">
            <a:extLst>
              <a:ext uri="{FF2B5EF4-FFF2-40B4-BE49-F238E27FC236}">
                <a16:creationId xmlns:a16="http://schemas.microsoft.com/office/drawing/2014/main" id="{CD0F6EF4-D496-3F73-CEE6-1F945E57B639}"/>
              </a:ext>
            </a:extLst>
          </p:cNvPr>
          <p:cNvSpPr txBox="1"/>
          <p:nvPr/>
        </p:nvSpPr>
        <p:spPr>
          <a:xfrm>
            <a:off x="4733954" y="2772545"/>
            <a:ext cx="330540" cy="307777"/>
          </a:xfrm>
          <a:prstGeom prst="rect">
            <a:avLst/>
          </a:prstGeom>
          <a:noFill/>
        </p:spPr>
        <p:txBody>
          <a:bodyPr wrap="none" rtlCol="0">
            <a:spAutoFit/>
          </a:bodyPr>
          <a:lstStyle/>
          <a:p>
            <a:r>
              <a:rPr lang="en-US" sz="1400" dirty="0">
                <a:solidFill>
                  <a:srgbClr val="009051"/>
                </a:solidFill>
              </a:rPr>
              <a:t>-2</a:t>
            </a:r>
          </a:p>
        </p:txBody>
      </p:sp>
      <p:grpSp>
        <p:nvGrpSpPr>
          <p:cNvPr id="103" name="Group 102">
            <a:extLst>
              <a:ext uri="{FF2B5EF4-FFF2-40B4-BE49-F238E27FC236}">
                <a16:creationId xmlns:a16="http://schemas.microsoft.com/office/drawing/2014/main" id="{067DA038-F1D9-7B55-15BE-B51502C80372}"/>
              </a:ext>
            </a:extLst>
          </p:cNvPr>
          <p:cNvGrpSpPr/>
          <p:nvPr/>
        </p:nvGrpSpPr>
        <p:grpSpPr>
          <a:xfrm>
            <a:off x="4832054" y="3050617"/>
            <a:ext cx="201981" cy="307777"/>
            <a:chOff x="1817643" y="3760337"/>
            <a:chExt cx="201981" cy="307777"/>
          </a:xfrm>
        </p:grpSpPr>
        <p:sp>
          <p:nvSpPr>
            <p:cNvPr id="104" name="Wave 103">
              <a:extLst>
                <a:ext uri="{FF2B5EF4-FFF2-40B4-BE49-F238E27FC236}">
                  <a16:creationId xmlns:a16="http://schemas.microsoft.com/office/drawing/2014/main" id="{72AD07E7-9841-58B8-ACA8-8EDC6DB521AA}"/>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B065185C-CE09-8BD5-8AD8-BDA04BA0C815}"/>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8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7" grpId="0"/>
      <p:bldP spid="82" grpId="0"/>
      <p:bldP spid="96" grpId="0"/>
      <p:bldP spid="97" grpId="0"/>
      <p:bldP spid="98" grpId="0"/>
      <p:bldP spid="99" grpId="0"/>
      <p:bldP spid="100" grpId="0"/>
      <p:bldP spid="101" grpId="0"/>
      <p:bldP spid="10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3574953"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Query operations stay unchanged</a:t>
                </a:r>
              </a:p>
              <a:p>
                <a:pPr marL="444500" lvl="1" indent="-227013">
                  <a:lnSpc>
                    <a:spcPts val="1700"/>
                  </a:lnSpc>
                  <a:spcBef>
                    <a:spcPts val="200"/>
                  </a:spcBef>
                  <a:spcAft>
                    <a:spcPts val="200"/>
                  </a:spcAft>
                </a:pPr>
                <a:r>
                  <a:rPr lang="en-US" sz="1400" dirty="0"/>
                  <a:t>Searching, finding max/min are exactly the same</a:t>
                </a:r>
              </a:p>
              <a:p>
                <a:pPr>
                  <a:lnSpc>
                    <a:spcPts val="1700"/>
                  </a:lnSpc>
                  <a:spcBef>
                    <a:spcPts val="200"/>
                  </a:spcBef>
                  <a:spcAft>
                    <a:spcPts val="200"/>
                  </a:spcAft>
                </a:pPr>
                <a:r>
                  <a:rPr lang="en-US" sz="1600" dirty="0"/>
                  <a:t>But worst case complexity is now,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marL="444500" lvl="1" indent="-176213">
                  <a:lnSpc>
                    <a:spcPts val="1700"/>
                  </a:lnSpc>
                  <a:spcBef>
                    <a:spcPts val="200"/>
                  </a:spcBef>
                  <a:spcAft>
                    <a:spcPts val="200"/>
                  </a:spcAft>
                </a:pPr>
                <a:r>
                  <a:rPr lang="en-US" sz="1400" dirty="0"/>
                  <a:t>Because AVL trees are guaranteed to be height balanced</a:t>
                </a:r>
              </a:p>
              <a:p>
                <a:pPr marL="0" indent="-188913">
                  <a:lnSpc>
                    <a:spcPts val="1700"/>
                  </a:lnSpc>
                  <a:spcBef>
                    <a:spcPts val="200"/>
                  </a:spcBef>
                  <a:spcAft>
                    <a:spcPts val="200"/>
                  </a:spcAft>
                </a:pPr>
                <a:endParaRPr lang="en-US" sz="1800" dirty="0"/>
              </a:p>
              <a:p>
                <a:pPr marL="192088" indent="-192088">
                  <a:lnSpc>
                    <a:spcPts val="1700"/>
                  </a:lnSpc>
                  <a:spcBef>
                    <a:spcPts val="200"/>
                  </a:spcBef>
                  <a:spcAft>
                    <a:spcPts val="200"/>
                  </a:spcAft>
                  <a:tabLst>
                    <a:tab pos="41275" algn="l"/>
                  </a:tabLst>
                </a:pPr>
                <a:r>
                  <a:rPr lang="en-US" sz="1600" dirty="0"/>
                  <a:t>Operations that could alter the balance of the tree must be slightly modified</a:t>
                </a:r>
              </a:p>
              <a:p>
                <a:pPr marL="457200" lvl="1" indent="-188913">
                  <a:lnSpc>
                    <a:spcPts val="1700"/>
                  </a:lnSpc>
                  <a:spcBef>
                    <a:spcPts val="200"/>
                  </a:spcBef>
                  <a:spcAft>
                    <a:spcPts val="200"/>
                  </a:spcAft>
                </a:pPr>
                <a:r>
                  <a:rPr lang="en-US" sz="1400" dirty="0"/>
                  <a:t>Insert(), Remove()/Delete()</a:t>
                </a:r>
              </a:p>
              <a:p>
                <a:pPr marL="192088" indent="-192088">
                  <a:lnSpc>
                    <a:spcPts val="1700"/>
                  </a:lnSpc>
                  <a:spcBef>
                    <a:spcPts val="200"/>
                  </a:spcBef>
                  <a:spcAft>
                    <a:spcPts val="200"/>
                  </a:spcAft>
                </a:pPr>
                <a:r>
                  <a:rPr lang="en-US" sz="1600" dirty="0"/>
                  <a:t>Rebalancing after insertion or removal if balance condition is broken</a:t>
                </a:r>
              </a:p>
              <a:p>
                <a:pPr marL="0" indent="-188913">
                  <a:lnSpc>
                    <a:spcPts val="1700"/>
                  </a:lnSpc>
                  <a:spcBef>
                    <a:spcPts val="200"/>
                  </a:spcBef>
                  <a:spcAft>
                    <a:spcPts val="200"/>
                  </a:spcAft>
                </a:pPr>
                <a:endParaRPr lang="en-US" sz="1600" dirty="0"/>
              </a:p>
              <a:p>
                <a:pPr marL="0" indent="-188913">
                  <a:lnSpc>
                    <a:spcPts val="1700"/>
                  </a:lnSpc>
                  <a:spcBef>
                    <a:spcPts val="200"/>
                  </a:spcBef>
                  <a:spcAft>
                    <a:spcPts val="200"/>
                  </a:spcAft>
                </a:pPr>
                <a:endParaRPr lang="en-US" sz="18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997734"/>
                <a:ext cx="3574953" cy="3664152"/>
              </a:xfrm>
              <a:prstGeom prst="rect">
                <a:avLst/>
              </a:prstGeom>
              <a:blipFill>
                <a:blip r:embed="rId3"/>
                <a:stretch>
                  <a:fillRect l="-709" t="-1379" r="-709" b="-2414"/>
                </a:stretch>
              </a:blipFill>
            </p:spPr>
            <p:txBody>
              <a:bodyPr/>
              <a:lstStyle/>
              <a:p>
                <a:r>
                  <a:rPr lang="en-US">
                    <a:noFill/>
                  </a:rPr>
                  <a:t> </a:t>
                </a:r>
              </a:p>
            </p:txBody>
          </p:sp>
        </mc:Fallback>
      </mc:AlternateContent>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Operations on 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FC78795B-6273-42A3-BD17-AB0EFCBF726A}"/>
              </a:ext>
            </a:extLst>
          </p:cNvPr>
          <p:cNvPicPr>
            <a:picLocks noChangeAspect="1"/>
          </p:cNvPicPr>
          <p:nvPr/>
        </p:nvPicPr>
        <p:blipFill>
          <a:blip r:embed="rId4"/>
          <a:stretch>
            <a:fillRect/>
          </a:stretch>
        </p:blipFill>
        <p:spPr>
          <a:xfrm>
            <a:off x="3692937" y="1090871"/>
            <a:ext cx="2975773" cy="1672166"/>
          </a:xfrm>
          <a:prstGeom prst="rect">
            <a:avLst/>
          </a:prstGeom>
          <a:ln>
            <a:solidFill>
              <a:schemeClr val="tx1"/>
            </a:solidFill>
          </a:ln>
        </p:spPr>
      </p:pic>
      <p:pic>
        <p:nvPicPr>
          <p:cNvPr id="7" name="Picture 6">
            <a:extLst>
              <a:ext uri="{FF2B5EF4-FFF2-40B4-BE49-F238E27FC236}">
                <a16:creationId xmlns:a16="http://schemas.microsoft.com/office/drawing/2014/main" id="{912D9BFE-3E51-B52A-889E-DC48B67FE0D9}"/>
              </a:ext>
            </a:extLst>
          </p:cNvPr>
          <p:cNvPicPr>
            <a:picLocks noChangeAspect="1"/>
          </p:cNvPicPr>
          <p:nvPr/>
        </p:nvPicPr>
        <p:blipFill>
          <a:blip r:embed="rId5"/>
          <a:stretch>
            <a:fillRect/>
          </a:stretch>
        </p:blipFill>
        <p:spPr>
          <a:xfrm>
            <a:off x="3692937" y="2932484"/>
            <a:ext cx="2975772" cy="1777197"/>
          </a:xfrm>
          <a:prstGeom prst="rect">
            <a:avLst/>
          </a:prstGeom>
          <a:ln>
            <a:solidFill>
              <a:schemeClr val="tx1"/>
            </a:solidFill>
          </a:ln>
        </p:spPr>
      </p:pic>
    </p:spTree>
    <p:extLst>
      <p:ext uri="{BB962C8B-B14F-4D97-AF65-F5344CB8AC3E}">
        <p14:creationId xmlns:p14="http://schemas.microsoft.com/office/powerpoint/2010/main" val="4059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grpSp>
        <p:nvGrpSpPr>
          <p:cNvPr id="43" name="Group 42">
            <a:extLst>
              <a:ext uri="{FF2B5EF4-FFF2-40B4-BE49-F238E27FC236}">
                <a16:creationId xmlns:a16="http://schemas.microsoft.com/office/drawing/2014/main" id="{BC6EB884-1F5A-6EE5-7C66-5F40496A2CE4}"/>
              </a:ext>
            </a:extLst>
          </p:cNvPr>
          <p:cNvGrpSpPr/>
          <p:nvPr/>
        </p:nvGrpSpPr>
        <p:grpSpPr>
          <a:xfrm>
            <a:off x="701385" y="1574179"/>
            <a:ext cx="1759876" cy="1859387"/>
            <a:chOff x="701385" y="1574179"/>
            <a:chExt cx="1759876" cy="1859387"/>
          </a:xfrm>
        </p:grpSpPr>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1588219" y="3141646"/>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1567007" y="3125789"/>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flipH="1">
              <a:off x="1753863" y="2888121"/>
              <a:ext cx="191516" cy="25867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FFA5D398-7E78-AEE6-EF96-C84C5CF6582E}"/>
              </a:ext>
            </a:extLst>
          </p:cNvPr>
          <p:cNvSpPr/>
          <p:nvPr/>
        </p:nvSpPr>
        <p:spPr>
          <a:xfrm>
            <a:off x="1684867" y="1964267"/>
            <a:ext cx="419243" cy="1151490"/>
          </a:xfrm>
          <a:custGeom>
            <a:avLst/>
            <a:gdLst>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762000 h 1151490"/>
              <a:gd name="connsiteX18" fmla="*/ 8466 w 419243"/>
              <a:gd name="connsiteY18" fmla="*/ 1100666 h 1151490"/>
              <a:gd name="connsiteX19" fmla="*/ 8466 w 419243"/>
              <a:gd name="connsiteY19" fmla="*/ 1151466 h 1151490"/>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872066 h 1151490"/>
              <a:gd name="connsiteX18" fmla="*/ 8466 w 419243"/>
              <a:gd name="connsiteY18" fmla="*/ 1100666 h 1151490"/>
              <a:gd name="connsiteX19" fmla="*/ 8466 w 419243"/>
              <a:gd name="connsiteY19" fmla="*/ 1151466 h 11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243" h="1151490">
                <a:moveTo>
                  <a:pt x="67733" y="0"/>
                </a:moveTo>
                <a:cubicBezTo>
                  <a:pt x="118582" y="7264"/>
                  <a:pt x="170637" y="10551"/>
                  <a:pt x="220133" y="25400"/>
                </a:cubicBezTo>
                <a:cubicBezTo>
                  <a:pt x="237230" y="30529"/>
                  <a:pt x="254000" y="36689"/>
                  <a:pt x="270933" y="42333"/>
                </a:cubicBezTo>
                <a:cubicBezTo>
                  <a:pt x="279400" y="45155"/>
                  <a:pt x="288907" y="45850"/>
                  <a:pt x="296333" y="50800"/>
                </a:cubicBezTo>
                <a:cubicBezTo>
                  <a:pt x="304800" y="56444"/>
                  <a:pt x="314128" y="60973"/>
                  <a:pt x="321733" y="67733"/>
                </a:cubicBezTo>
                <a:cubicBezTo>
                  <a:pt x="408726" y="145060"/>
                  <a:pt x="340286" y="97035"/>
                  <a:pt x="397933" y="135466"/>
                </a:cubicBezTo>
                <a:cubicBezTo>
                  <a:pt x="418962" y="198554"/>
                  <a:pt x="429011" y="206467"/>
                  <a:pt x="406400" y="287866"/>
                </a:cubicBezTo>
                <a:cubicBezTo>
                  <a:pt x="400953" y="307475"/>
                  <a:pt x="383822" y="321733"/>
                  <a:pt x="372533" y="338666"/>
                </a:cubicBezTo>
                <a:cubicBezTo>
                  <a:pt x="354631" y="365518"/>
                  <a:pt x="342985" y="386588"/>
                  <a:pt x="313266" y="406400"/>
                </a:cubicBezTo>
                <a:cubicBezTo>
                  <a:pt x="277365" y="430334"/>
                  <a:pt x="296967" y="418782"/>
                  <a:pt x="254000" y="440266"/>
                </a:cubicBezTo>
                <a:cubicBezTo>
                  <a:pt x="219106" y="492605"/>
                  <a:pt x="257848" y="441549"/>
                  <a:pt x="211666" y="482600"/>
                </a:cubicBezTo>
                <a:cubicBezTo>
                  <a:pt x="193768" y="498510"/>
                  <a:pt x="174149" y="513474"/>
                  <a:pt x="160866" y="533400"/>
                </a:cubicBezTo>
                <a:cubicBezTo>
                  <a:pt x="155222" y="541867"/>
                  <a:pt x="151128" y="551605"/>
                  <a:pt x="143933" y="558800"/>
                </a:cubicBezTo>
                <a:cubicBezTo>
                  <a:pt x="136738" y="565995"/>
                  <a:pt x="126350" y="569219"/>
                  <a:pt x="118533" y="575733"/>
                </a:cubicBezTo>
                <a:cubicBezTo>
                  <a:pt x="109335" y="583398"/>
                  <a:pt x="100484" y="591682"/>
                  <a:pt x="93133" y="601133"/>
                </a:cubicBezTo>
                <a:cubicBezTo>
                  <a:pt x="80638" y="617197"/>
                  <a:pt x="59266" y="651933"/>
                  <a:pt x="59266" y="651933"/>
                </a:cubicBezTo>
                <a:cubicBezTo>
                  <a:pt x="43744" y="698504"/>
                  <a:pt x="43744" y="666044"/>
                  <a:pt x="33866" y="702733"/>
                </a:cubicBezTo>
                <a:cubicBezTo>
                  <a:pt x="23988" y="739422"/>
                  <a:pt x="41262" y="810172"/>
                  <a:pt x="0" y="872066"/>
                </a:cubicBezTo>
                <a:cubicBezTo>
                  <a:pt x="2822" y="984955"/>
                  <a:pt x="3561" y="987849"/>
                  <a:pt x="8466" y="1100666"/>
                </a:cubicBezTo>
                <a:cubicBezTo>
                  <a:pt x="10796" y="1154250"/>
                  <a:pt x="35185" y="1151466"/>
                  <a:pt x="8466" y="1151466"/>
                </a:cubicBezTo>
              </a:path>
            </a:pathLst>
          </a:custGeom>
          <a:noFill/>
          <a:ln w="19050">
            <a:solidFill>
              <a:srgbClr val="FF4C41">
                <a:alpha val="35000"/>
              </a:srgbClr>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2DD8407-D9E0-B6F1-9E00-6A5AFAA379F0}"/>
              </a:ext>
            </a:extLst>
          </p:cNvPr>
          <p:cNvSpPr txBox="1"/>
          <p:nvPr/>
        </p:nvSpPr>
        <p:spPr>
          <a:xfrm>
            <a:off x="1696149" y="1885025"/>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48004" y="2020510"/>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52587" y="2375205"/>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3889631"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5263680"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9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6" grpId="0"/>
      <p:bldP spid="9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23601"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519885"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1893934"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2272957"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F0619-8547-EF00-B253-726D6D468C9E}"/>
              </a:ext>
            </a:extLst>
          </p:cNvPr>
          <p:cNvSpPr txBox="1">
            <a:spLocks/>
          </p:cNvSpPr>
          <p:nvPr/>
        </p:nvSpPr>
        <p:spPr>
          <a:xfrm>
            <a:off x="3234487" y="98618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Invert unbalanced parent with "heavy" child through rotation</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4762282" y="152174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4735976" y="15038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4100646" y="192931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4067185" y="191230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5254883" y="1988397"/>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5215459" y="198224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808785" y="251743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820037" y="2497535"/>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4934180" y="2529764"/>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4900648"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4721020" y="3071289"/>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4699842" y="30630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4355517" y="252584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4323015"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4318625" y="1767568"/>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5008105" y="1767568"/>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3952785" y="2217313"/>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5103384" y="2276397"/>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4886664" y="2817764"/>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4244646" y="2217313"/>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3553704" y="2539886"/>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4146963" y="2549894"/>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4987019" y="3105755"/>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3885251" y="1957769"/>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5199287" y="2558029"/>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5511893" y="2001172"/>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5029158" y="1518564"/>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4687153" y="1904365"/>
            <a:ext cx="1247454" cy="1533102"/>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5307989" y="2321662"/>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5356466" y="2680699"/>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1464337077"/>
                  </p:ext>
                </p:extLst>
              </p:nvPr>
            </p:nvGraphicFramePr>
            <p:xfrm>
              <a:off x="5377155" y="2373227"/>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5377155" y="2373227"/>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2401743" y="3441900"/>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2134038" y="3485221"/>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8" name="Content Placeholder 2">
            <a:extLst>
              <a:ext uri="{FF2B5EF4-FFF2-40B4-BE49-F238E27FC236}">
                <a16:creationId xmlns:a16="http://schemas.microsoft.com/office/drawing/2014/main" id="{87C09C68-0566-B94D-75E3-72E29208A233}"/>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sp>
        <p:nvSpPr>
          <p:cNvPr id="149" name="TextBox 148">
            <a:extLst>
              <a:ext uri="{FF2B5EF4-FFF2-40B4-BE49-F238E27FC236}">
                <a16:creationId xmlns:a16="http://schemas.microsoft.com/office/drawing/2014/main" id="{C110B021-8E8A-2540-0892-D6D85E24A288}"/>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55987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A more General Case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1303625" y="102182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1277319" y="10039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641989" y="14293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608528" y="141238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1796226" y="1488478"/>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1756802" y="148232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50128" y="201752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61380" y="1997616"/>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1475523" y="2029845"/>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1441991"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1262363" y="2571370"/>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1241185" y="25631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896860" y="202593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864358"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872067" y="1267649"/>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1549448" y="1267649"/>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494128" y="1717394"/>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1644727" y="177647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1428007" y="2317845"/>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785989" y="1717394"/>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95047" y="2039967"/>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688306" y="2049975"/>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1528362" y="2605836"/>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426594" y="1457850"/>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1740630" y="2058110"/>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2053236" y="1501253"/>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1570501" y="1018645"/>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1228496" y="145524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1849332" y="1821743"/>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1897809" y="2180780"/>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3222006083"/>
                  </p:ext>
                </p:extLst>
              </p:nvPr>
            </p:nvGraphicFramePr>
            <p:xfrm>
              <a:off x="1918498" y="1873308"/>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1918498" y="1873308"/>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4449816" y="1062351"/>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4182111" y="1105672"/>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9" name="TextBox 148">
            <a:extLst>
              <a:ext uri="{FF2B5EF4-FFF2-40B4-BE49-F238E27FC236}">
                <a16:creationId xmlns:a16="http://schemas.microsoft.com/office/drawing/2014/main" id="{C110B021-8E8A-2540-0892-D6D85E24A288}"/>
              </a:ext>
            </a:extLst>
          </p:cNvPr>
          <p:cNvSpPr txBox="1"/>
          <p:nvPr/>
        </p:nvSpPr>
        <p:spPr>
          <a:xfrm>
            <a:off x="5381344" y="1336711"/>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5880641" y="1827799"/>
            <a:ext cx="276038" cy="307777"/>
          </a:xfrm>
          <a:prstGeom prst="rect">
            <a:avLst/>
          </a:prstGeom>
          <a:noFill/>
        </p:spPr>
        <p:txBody>
          <a:bodyPr wrap="none" rtlCol="0">
            <a:spAutoFit/>
          </a:bodyPr>
          <a:lstStyle/>
          <a:p>
            <a:r>
              <a:rPr lang="en-US" sz="1400" dirty="0">
                <a:solidFill>
                  <a:srgbClr val="009051"/>
                </a:solidFill>
              </a:rPr>
              <a:t>0</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85" name="Content Placeholder 2">
            <a:extLst>
              <a:ext uri="{FF2B5EF4-FFF2-40B4-BE49-F238E27FC236}">
                <a16:creationId xmlns:a16="http://schemas.microsoft.com/office/drawing/2014/main" id="{4C282DF8-944E-F565-B318-8A83A422F35E}"/>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Tree>
    <p:extLst>
      <p:ext uri="{BB962C8B-B14F-4D97-AF65-F5344CB8AC3E}">
        <p14:creationId xmlns:p14="http://schemas.microsoft.com/office/powerpoint/2010/main" val="60213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8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(RR)</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Right (RR)</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W (removal)</a:t>
                </a:r>
              </a:p>
              <a:p>
                <a:pPr marL="444500" lvl="1" indent="-227013">
                  <a:lnSpc>
                    <a:spcPts val="1700"/>
                  </a:lnSpc>
                  <a:spcBef>
                    <a:spcPts val="200"/>
                  </a:spcBef>
                  <a:spcAft>
                    <a:spcPts val="200"/>
                  </a:spcAft>
                </a:pPr>
                <a:r>
                  <a:rPr lang="en-US" sz="1400" dirty="0"/>
                  <a:t>Height increase in subtree T (insertion)</a:t>
                </a:r>
              </a:p>
              <a:p>
                <a:pPr>
                  <a:lnSpc>
                    <a:spcPts val="1700"/>
                  </a:lnSpc>
                  <a:spcBef>
                    <a:spcPts val="200"/>
                  </a:spcBef>
                  <a:spcAft>
                    <a:spcPts val="200"/>
                  </a:spcAft>
                </a:pPr>
                <a:r>
                  <a:rPr lang="en-US" sz="1600" dirty="0"/>
                  <a:t>Need a right rotation to rebalance left-heavy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
        <p:nvSpPr>
          <p:cNvPr id="15" name="Oval 14">
            <a:extLst>
              <a:ext uri="{FF2B5EF4-FFF2-40B4-BE49-F238E27FC236}">
                <a16:creationId xmlns:a16="http://schemas.microsoft.com/office/drawing/2014/main" id="{1C882317-5077-1283-0C07-72F69BE41A25}"/>
              </a:ext>
            </a:extLst>
          </p:cNvPr>
          <p:cNvSpPr>
            <a:spLocks noChangeAspect="1"/>
          </p:cNvSpPr>
          <p:nvPr/>
        </p:nvSpPr>
        <p:spPr>
          <a:xfrm>
            <a:off x="5529006" y="11818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0D9067C-C86E-6657-E91F-B1B3018B426E}"/>
              </a:ext>
            </a:extLst>
          </p:cNvPr>
          <p:cNvSpPr txBox="1"/>
          <p:nvPr/>
        </p:nvSpPr>
        <p:spPr>
          <a:xfrm>
            <a:off x="5506511" y="116727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22" name="Oval 21">
            <a:extLst>
              <a:ext uri="{FF2B5EF4-FFF2-40B4-BE49-F238E27FC236}">
                <a16:creationId xmlns:a16="http://schemas.microsoft.com/office/drawing/2014/main" id="{CA33E363-9780-FAD6-0B22-624AAC5B0143}"/>
              </a:ext>
            </a:extLst>
          </p:cNvPr>
          <p:cNvSpPr>
            <a:spLocks noChangeAspect="1"/>
          </p:cNvSpPr>
          <p:nvPr/>
        </p:nvSpPr>
        <p:spPr>
          <a:xfrm>
            <a:off x="5208303" y="1723255"/>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35C29E04-550D-416C-68D2-5211563A3CDB}"/>
              </a:ext>
            </a:extLst>
          </p:cNvPr>
          <p:cNvSpPr txBox="1"/>
          <p:nvPr/>
        </p:nvSpPr>
        <p:spPr>
          <a:xfrm>
            <a:off x="5174769" y="171180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7" name="Oval 36">
            <a:extLst>
              <a:ext uri="{FF2B5EF4-FFF2-40B4-BE49-F238E27FC236}">
                <a16:creationId xmlns:a16="http://schemas.microsoft.com/office/drawing/2014/main" id="{AEC13FEC-59CF-4AE8-8A94-AC0439060CDF}"/>
              </a:ext>
            </a:extLst>
          </p:cNvPr>
          <p:cNvSpPr>
            <a:spLocks noChangeAspect="1"/>
          </p:cNvSpPr>
          <p:nvPr/>
        </p:nvSpPr>
        <p:spPr>
          <a:xfrm>
            <a:off x="4995143" y="2264780"/>
            <a:ext cx="288000" cy="288000"/>
          </a:xfrm>
          <a:prstGeom prst="ellips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CBF89A93-FA86-BC25-E7D7-0621D381663B}"/>
              </a:ext>
            </a:extLst>
          </p:cNvPr>
          <p:cNvSpPr txBox="1"/>
          <p:nvPr/>
        </p:nvSpPr>
        <p:spPr>
          <a:xfrm>
            <a:off x="4973965" y="2256513"/>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cxnSp>
        <p:nvCxnSpPr>
          <p:cNvPr id="46" name="Straight Connector 45">
            <a:extLst>
              <a:ext uri="{FF2B5EF4-FFF2-40B4-BE49-F238E27FC236}">
                <a16:creationId xmlns:a16="http://schemas.microsoft.com/office/drawing/2014/main" id="{F70D3BB9-B81E-66F6-8D24-164A46CC4108}"/>
              </a:ext>
            </a:extLst>
          </p:cNvPr>
          <p:cNvCxnSpPr>
            <a:cxnSpLocks/>
            <a:stCxn id="15" idx="4"/>
          </p:cNvCxnSpPr>
          <p:nvPr/>
        </p:nvCxnSpPr>
        <p:spPr>
          <a:xfrm flipH="1">
            <a:off x="5377507" y="146988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C33577-F3E4-ABCD-5ED0-AAFE4C74D745}"/>
              </a:ext>
            </a:extLst>
          </p:cNvPr>
          <p:cNvCxnSpPr>
            <a:cxnSpLocks/>
            <a:stCxn id="22" idx="4"/>
          </p:cNvCxnSpPr>
          <p:nvPr/>
        </p:nvCxnSpPr>
        <p:spPr>
          <a:xfrm flipH="1">
            <a:off x="5160787" y="2011255"/>
            <a:ext cx="191516" cy="258674"/>
          </a:xfrm>
          <a:prstGeom prst="lin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583A79-134B-E58F-43F1-60A2934AC682}"/>
              </a:ext>
            </a:extLst>
          </p:cNvPr>
          <p:cNvSpPr/>
          <p:nvPr/>
        </p:nvSpPr>
        <p:spPr>
          <a:xfrm>
            <a:off x="4961276" y="114865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a:extLst>
              <a:ext uri="{FF2B5EF4-FFF2-40B4-BE49-F238E27FC236}">
                <a16:creationId xmlns:a16="http://schemas.microsoft.com/office/drawing/2014/main" id="{890F8CDB-FECD-A741-E0F0-654CAA10C378}"/>
              </a:ext>
            </a:extLst>
          </p:cNvPr>
          <p:cNvCxnSpPr/>
          <p:nvPr/>
        </p:nvCxnSpPr>
        <p:spPr>
          <a:xfrm>
            <a:off x="3657600" y="1930400"/>
            <a:ext cx="1303676" cy="541867"/>
          </a:xfrm>
          <a:prstGeom prst="curvedConnector3">
            <a:avLst/>
          </a:prstGeom>
          <a:ln>
            <a:solidFill>
              <a:srgbClr val="FF2600">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477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(LL)</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dirty="0"/>
              <a:t>CS21003/CS21203 / Algorithms - I | Trees</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378411" y="3206376"/>
            <a:ext cx="399251" cy="465019"/>
            <a:chOff x="-187154" y="2563103"/>
            <a:chExt cx="399251" cy="465019"/>
          </a:xfrm>
        </p:grpSpPr>
        <p:sp>
          <p:nvSpPr>
            <p:cNvPr id="31" name="Arc 30">
              <a:extLst>
                <a:ext uri="{FF2B5EF4-FFF2-40B4-BE49-F238E27FC236}">
                  <a16:creationId xmlns:a16="http://schemas.microsoft.com/office/drawing/2014/main" id="{1189771C-6917-1972-FE04-988753F7C67A}"/>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1631055"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1633844" y="345539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1116214" y="3344228"/>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769033" y="3763235"/>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7E3B7C-0AB0-C09D-901F-037051ED65EB}"/>
              </a:ext>
            </a:extLst>
          </p:cNvPr>
          <p:cNvSpPr txBox="1"/>
          <p:nvPr/>
        </p:nvSpPr>
        <p:spPr>
          <a:xfrm>
            <a:off x="974348" y="3854650"/>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29" name="TextBox 28">
            <a:extLst>
              <a:ext uri="{FF2B5EF4-FFF2-40B4-BE49-F238E27FC236}">
                <a16:creationId xmlns:a16="http://schemas.microsoft.com/office/drawing/2014/main" id="{9FEBF0AB-69C5-3A0D-C78E-E825F6AB26C5}"/>
              </a:ext>
            </a:extLst>
          </p:cNvPr>
          <p:cNvSpPr txBox="1"/>
          <p:nvPr/>
        </p:nvSpPr>
        <p:spPr>
          <a:xfrm>
            <a:off x="1864288" y="438303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a:off x="1557867" y="3352800"/>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a:endCxn id="60"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768059" y="4122742"/>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712255" y="4127886"/>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712251"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534453" y="4273991"/>
            <a:ext cx="288862"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2385197"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2329394"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2329390"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2388659" y="4426391"/>
            <a:ext cx="288862"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6594280" y="4188044"/>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6538476" y="4192660"/>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6538472" y="4404327"/>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6314481" y="4167603"/>
            <a:ext cx="250390"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Left (LL)</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T (removal)</a:t>
                </a:r>
              </a:p>
              <a:p>
                <a:pPr marL="444500" lvl="1" indent="-227013">
                  <a:lnSpc>
                    <a:spcPts val="1700"/>
                  </a:lnSpc>
                  <a:spcBef>
                    <a:spcPts val="200"/>
                  </a:spcBef>
                  <a:spcAft>
                    <a:spcPts val="200"/>
                  </a:spcAft>
                </a:pPr>
                <a:r>
                  <a:rPr lang="en-US" sz="1400" dirty="0"/>
                  <a:t>Height increase in subtree W (insertion)</a:t>
                </a:r>
              </a:p>
              <a:p>
                <a:pPr>
                  <a:lnSpc>
                    <a:spcPts val="1700"/>
                  </a:lnSpc>
                  <a:spcBef>
                    <a:spcPts val="200"/>
                  </a:spcBef>
                  <a:spcAft>
                    <a:spcPts val="200"/>
                  </a:spcAft>
                </a:pPr>
                <a:r>
                  <a:rPr lang="en-US" sz="1600" dirty="0"/>
                  <a:t>Need a left rotation to rebalance right-heavy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cxnSp>
        <p:nvCxnSpPr>
          <p:cNvPr id="20" name="Straight Connector 19">
            <a:extLst>
              <a:ext uri="{FF2B5EF4-FFF2-40B4-BE49-F238E27FC236}">
                <a16:creationId xmlns:a16="http://schemas.microsoft.com/office/drawing/2014/main" id="{8145B27C-CBE9-D5EE-D6A0-BC71FB73DDC6}"/>
              </a:ext>
            </a:extLst>
          </p:cNvPr>
          <p:cNvCxnSpPr>
            <a:cxnSpLocks/>
            <a:endCxn id="26" idx="0"/>
          </p:cNvCxnSpPr>
          <p:nvPr/>
        </p:nvCxnSpPr>
        <p:spPr>
          <a:xfrm flipH="1">
            <a:off x="1498932" y="3763498"/>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5A3D6A7-9D7B-E52F-40DD-97B94E83A509}"/>
              </a:ext>
            </a:extLst>
          </p:cNvPr>
          <p:cNvGrpSpPr/>
          <p:nvPr/>
        </p:nvGrpSpPr>
        <p:grpSpPr>
          <a:xfrm>
            <a:off x="1300932" y="3888555"/>
            <a:ext cx="405521" cy="559961"/>
            <a:chOff x="1104939" y="3863989"/>
            <a:chExt cx="405521" cy="559961"/>
          </a:xfrm>
        </p:grpSpPr>
        <p:sp>
          <p:nvSpPr>
            <p:cNvPr id="26" name="Triangle 25">
              <a:extLst>
                <a:ext uri="{FF2B5EF4-FFF2-40B4-BE49-F238E27FC236}">
                  <a16:creationId xmlns:a16="http://schemas.microsoft.com/office/drawing/2014/main" id="{F170AD5E-FD6E-63C1-ABBA-2920319EF25B}"/>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293454B-D3C9-98FD-6680-9DCAB2E4461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36" name="Triangle 35">
            <a:extLst>
              <a:ext uri="{FF2B5EF4-FFF2-40B4-BE49-F238E27FC236}">
                <a16:creationId xmlns:a16="http://schemas.microsoft.com/office/drawing/2014/main" id="{A73CCB95-10DE-4A8C-0EF5-8381D993C8A3}"/>
              </a:ext>
            </a:extLst>
          </p:cNvPr>
          <p:cNvSpPr/>
          <p:nvPr/>
        </p:nvSpPr>
        <p:spPr>
          <a:xfrm>
            <a:off x="926681" y="3610271"/>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BE0C502A-480A-AB10-8D7B-693499E5F9A3}"/>
              </a:ext>
            </a:extLst>
          </p:cNvPr>
          <p:cNvSpPr/>
          <p:nvPr/>
        </p:nvSpPr>
        <p:spPr>
          <a:xfrm>
            <a:off x="1829523" y="3901074"/>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ADDC247-C2F0-513B-BAA5-9BA891C8E592}"/>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0524BDD-FFD9-CF3C-28E2-ECC725D40BA1}"/>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44" name="Triangle 43">
            <a:extLst>
              <a:ext uri="{FF2B5EF4-FFF2-40B4-BE49-F238E27FC236}">
                <a16:creationId xmlns:a16="http://schemas.microsoft.com/office/drawing/2014/main" id="{AB4086CF-7EBF-64B2-DBDB-7B2D4E5C0992}"/>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B6E55F70-7365-542C-B9BF-C30DDDF6FC6D}"/>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60" name="Triangle 59">
            <a:extLst>
              <a:ext uri="{FF2B5EF4-FFF2-40B4-BE49-F238E27FC236}">
                <a16:creationId xmlns:a16="http://schemas.microsoft.com/office/drawing/2014/main" id="{50EC3E19-19A8-57D5-883E-7C48C640D556}"/>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69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3" grpId="0"/>
      <p:bldP spid="42" grpId="0"/>
      <p:bldP spid="44" grpId="0" animBg="1"/>
      <p:bldP spid="59" grpId="0"/>
      <p:bldP spid="6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2103609" y="3108394"/>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2074084" y="3092537"/>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74</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a:off x="1945379" y="2888121"/>
            <a:ext cx="290745" cy="23746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2DD8407-D9E0-B6F1-9E00-6A5AFAA379F0}"/>
              </a:ext>
            </a:extLst>
          </p:cNvPr>
          <p:cNvSpPr txBox="1"/>
          <p:nvPr/>
        </p:nvSpPr>
        <p:spPr>
          <a:xfrm>
            <a:off x="1654350" y="1851210"/>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31130" y="2103436"/>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36240" y="2790468"/>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child's balance factor has opposite sign</a:t>
            </a:r>
          </a:p>
        </p:txBody>
      </p:sp>
      <p:sp>
        <p:nvSpPr>
          <p:cNvPr id="8" name="Freeform 7">
            <a:extLst>
              <a:ext uri="{FF2B5EF4-FFF2-40B4-BE49-F238E27FC236}">
                <a16:creationId xmlns:a16="http://schemas.microsoft.com/office/drawing/2014/main" id="{69B52BE7-90E4-1241-74E5-B09E650DD567}"/>
              </a:ext>
            </a:extLst>
          </p:cNvPr>
          <p:cNvSpPr/>
          <p:nvPr/>
        </p:nvSpPr>
        <p:spPr>
          <a:xfrm>
            <a:off x="1726653" y="1970116"/>
            <a:ext cx="368154" cy="1188720"/>
          </a:xfrm>
          <a:custGeom>
            <a:avLst/>
            <a:gdLst>
              <a:gd name="connsiteX0" fmla="*/ 176962 w 368154"/>
              <a:gd name="connsiteY0" fmla="*/ 0 h 1188720"/>
              <a:gd name="connsiteX1" fmla="*/ 251776 w 368154"/>
              <a:gd name="connsiteY1" fmla="*/ 41564 h 1188720"/>
              <a:gd name="connsiteX2" fmla="*/ 285027 w 368154"/>
              <a:gd name="connsiteY2" fmla="*/ 74815 h 1188720"/>
              <a:gd name="connsiteX3" fmla="*/ 326591 w 368154"/>
              <a:gd name="connsiteY3" fmla="*/ 133004 h 1188720"/>
              <a:gd name="connsiteX4" fmla="*/ 359842 w 368154"/>
              <a:gd name="connsiteY4" fmla="*/ 174568 h 1188720"/>
              <a:gd name="connsiteX5" fmla="*/ 368154 w 368154"/>
              <a:gd name="connsiteY5" fmla="*/ 199506 h 1188720"/>
              <a:gd name="connsiteX6" fmla="*/ 359842 w 368154"/>
              <a:gd name="connsiteY6" fmla="*/ 340822 h 1188720"/>
              <a:gd name="connsiteX7" fmla="*/ 326591 w 368154"/>
              <a:gd name="connsiteY7" fmla="*/ 415637 h 1188720"/>
              <a:gd name="connsiteX8" fmla="*/ 293340 w 368154"/>
              <a:gd name="connsiteY8" fmla="*/ 448888 h 1188720"/>
              <a:gd name="connsiteX9" fmla="*/ 276714 w 368154"/>
              <a:gd name="connsiteY9" fmla="*/ 465513 h 1188720"/>
              <a:gd name="connsiteX10" fmla="*/ 260089 w 368154"/>
              <a:gd name="connsiteY10" fmla="*/ 482139 h 1188720"/>
              <a:gd name="connsiteX11" fmla="*/ 235151 w 368154"/>
              <a:gd name="connsiteY11" fmla="*/ 498764 h 1188720"/>
              <a:gd name="connsiteX12" fmla="*/ 218525 w 368154"/>
              <a:gd name="connsiteY12" fmla="*/ 515389 h 1188720"/>
              <a:gd name="connsiteX13" fmla="*/ 168649 w 368154"/>
              <a:gd name="connsiteY13" fmla="*/ 548640 h 1188720"/>
              <a:gd name="connsiteX14" fmla="*/ 152023 w 368154"/>
              <a:gd name="connsiteY14" fmla="*/ 565266 h 1188720"/>
              <a:gd name="connsiteX15" fmla="*/ 127085 w 368154"/>
              <a:gd name="connsiteY15" fmla="*/ 581891 h 1188720"/>
              <a:gd name="connsiteX16" fmla="*/ 93834 w 368154"/>
              <a:gd name="connsiteY16" fmla="*/ 615142 h 1188720"/>
              <a:gd name="connsiteX17" fmla="*/ 68896 w 368154"/>
              <a:gd name="connsiteY17" fmla="*/ 656706 h 1188720"/>
              <a:gd name="connsiteX18" fmla="*/ 60583 w 368154"/>
              <a:gd name="connsiteY18" fmla="*/ 681644 h 1188720"/>
              <a:gd name="connsiteX19" fmla="*/ 10707 w 368154"/>
              <a:gd name="connsiteY19" fmla="*/ 748146 h 1188720"/>
              <a:gd name="connsiteX20" fmla="*/ 10707 w 368154"/>
              <a:gd name="connsiteY20" fmla="*/ 847899 h 1188720"/>
              <a:gd name="connsiteX21" fmla="*/ 27332 w 368154"/>
              <a:gd name="connsiteY21" fmla="*/ 897775 h 1188720"/>
              <a:gd name="connsiteX22" fmla="*/ 60583 w 368154"/>
              <a:gd name="connsiteY22" fmla="*/ 931026 h 1188720"/>
              <a:gd name="connsiteX23" fmla="*/ 118772 w 368154"/>
              <a:gd name="connsiteY23" fmla="*/ 997528 h 1188720"/>
              <a:gd name="connsiteX24" fmla="*/ 152023 w 368154"/>
              <a:gd name="connsiteY24" fmla="*/ 1030779 h 1188720"/>
              <a:gd name="connsiteX25" fmla="*/ 176962 w 368154"/>
              <a:gd name="connsiteY25" fmla="*/ 1047404 h 1188720"/>
              <a:gd name="connsiteX26" fmla="*/ 251776 w 368154"/>
              <a:gd name="connsiteY26" fmla="*/ 1088968 h 1188720"/>
              <a:gd name="connsiteX27" fmla="*/ 285027 w 368154"/>
              <a:gd name="connsiteY27" fmla="*/ 1122219 h 1188720"/>
              <a:gd name="connsiteX28" fmla="*/ 309965 w 368154"/>
              <a:gd name="connsiteY28" fmla="*/ 1147157 h 1188720"/>
              <a:gd name="connsiteX29" fmla="*/ 334903 w 368154"/>
              <a:gd name="connsiteY29" fmla="*/ 1155469 h 1188720"/>
              <a:gd name="connsiteX30" fmla="*/ 368154 w 368154"/>
              <a:gd name="connsiteY30" fmla="*/ 118872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8154" h="1188720">
                <a:moveTo>
                  <a:pt x="176962" y="0"/>
                </a:moveTo>
                <a:cubicBezTo>
                  <a:pt x="266009" y="25443"/>
                  <a:pt x="213436" y="-3166"/>
                  <a:pt x="251776" y="41564"/>
                </a:cubicBezTo>
                <a:cubicBezTo>
                  <a:pt x="261977" y="53465"/>
                  <a:pt x="285027" y="74815"/>
                  <a:pt x="285027" y="74815"/>
                </a:cubicBezTo>
                <a:cubicBezTo>
                  <a:pt x="305649" y="136677"/>
                  <a:pt x="273993" y="54105"/>
                  <a:pt x="326591" y="133004"/>
                </a:cubicBezTo>
                <a:cubicBezTo>
                  <a:pt x="347563" y="164463"/>
                  <a:pt x="336152" y="150878"/>
                  <a:pt x="359842" y="174568"/>
                </a:cubicBezTo>
                <a:cubicBezTo>
                  <a:pt x="362613" y="182881"/>
                  <a:pt x="368154" y="190744"/>
                  <a:pt x="368154" y="199506"/>
                </a:cubicBezTo>
                <a:cubicBezTo>
                  <a:pt x="368154" y="246693"/>
                  <a:pt x="365945" y="294032"/>
                  <a:pt x="359842" y="340822"/>
                </a:cubicBezTo>
                <a:cubicBezTo>
                  <a:pt x="356632" y="365433"/>
                  <a:pt x="343488" y="395924"/>
                  <a:pt x="326591" y="415637"/>
                </a:cubicBezTo>
                <a:cubicBezTo>
                  <a:pt x="316390" y="427538"/>
                  <a:pt x="304424" y="437804"/>
                  <a:pt x="293340" y="448888"/>
                </a:cubicBezTo>
                <a:lnTo>
                  <a:pt x="276714" y="465513"/>
                </a:lnTo>
                <a:cubicBezTo>
                  <a:pt x="271172" y="471055"/>
                  <a:pt x="266610" y="477792"/>
                  <a:pt x="260089" y="482139"/>
                </a:cubicBezTo>
                <a:cubicBezTo>
                  <a:pt x="251776" y="487681"/>
                  <a:pt x="242952" y="492523"/>
                  <a:pt x="235151" y="498764"/>
                </a:cubicBezTo>
                <a:cubicBezTo>
                  <a:pt x="229031" y="503660"/>
                  <a:pt x="224795" y="510687"/>
                  <a:pt x="218525" y="515389"/>
                </a:cubicBezTo>
                <a:cubicBezTo>
                  <a:pt x="202540" y="527378"/>
                  <a:pt x="182778" y="534511"/>
                  <a:pt x="168649" y="548640"/>
                </a:cubicBezTo>
                <a:cubicBezTo>
                  <a:pt x="163107" y="554182"/>
                  <a:pt x="158143" y="560370"/>
                  <a:pt x="152023" y="565266"/>
                </a:cubicBezTo>
                <a:cubicBezTo>
                  <a:pt x="144222" y="571507"/>
                  <a:pt x="134670" y="575389"/>
                  <a:pt x="127085" y="581891"/>
                </a:cubicBezTo>
                <a:cubicBezTo>
                  <a:pt x="115184" y="592092"/>
                  <a:pt x="93834" y="615142"/>
                  <a:pt x="93834" y="615142"/>
                </a:cubicBezTo>
                <a:cubicBezTo>
                  <a:pt x="70290" y="685780"/>
                  <a:pt x="103126" y="599658"/>
                  <a:pt x="68896" y="656706"/>
                </a:cubicBezTo>
                <a:cubicBezTo>
                  <a:pt x="64388" y="664220"/>
                  <a:pt x="64838" y="673984"/>
                  <a:pt x="60583" y="681644"/>
                </a:cubicBezTo>
                <a:cubicBezTo>
                  <a:pt x="37085" y="723940"/>
                  <a:pt x="35930" y="722922"/>
                  <a:pt x="10707" y="748146"/>
                </a:cubicBezTo>
                <a:cubicBezTo>
                  <a:pt x="-3921" y="792027"/>
                  <a:pt x="-3214" y="778295"/>
                  <a:pt x="10707" y="847899"/>
                </a:cubicBezTo>
                <a:cubicBezTo>
                  <a:pt x="14144" y="865083"/>
                  <a:pt x="14940" y="885383"/>
                  <a:pt x="27332" y="897775"/>
                </a:cubicBezTo>
                <a:cubicBezTo>
                  <a:pt x="38416" y="908859"/>
                  <a:pt x="51888" y="917984"/>
                  <a:pt x="60583" y="931026"/>
                </a:cubicBezTo>
                <a:cubicBezTo>
                  <a:pt x="124005" y="1026158"/>
                  <a:pt x="64894" y="951346"/>
                  <a:pt x="118772" y="997528"/>
                </a:cubicBezTo>
                <a:cubicBezTo>
                  <a:pt x="130673" y="1007729"/>
                  <a:pt x="138981" y="1022085"/>
                  <a:pt x="152023" y="1030779"/>
                </a:cubicBezTo>
                <a:cubicBezTo>
                  <a:pt x="160336" y="1036321"/>
                  <a:pt x="168026" y="1042936"/>
                  <a:pt x="176962" y="1047404"/>
                </a:cubicBezTo>
                <a:cubicBezTo>
                  <a:pt x="218773" y="1068309"/>
                  <a:pt x="199360" y="1036552"/>
                  <a:pt x="251776" y="1088968"/>
                </a:cubicBezTo>
                <a:lnTo>
                  <a:pt x="285027" y="1122219"/>
                </a:lnTo>
                <a:cubicBezTo>
                  <a:pt x="293340" y="1130532"/>
                  <a:pt x="298812" y="1143440"/>
                  <a:pt x="309965" y="1147157"/>
                </a:cubicBezTo>
                <a:lnTo>
                  <a:pt x="334903" y="1155469"/>
                </a:lnTo>
                <a:lnTo>
                  <a:pt x="368154" y="1188720"/>
                </a:lnTo>
              </a:path>
            </a:pathLst>
          </a:custGeom>
          <a:ln w="19050">
            <a:solidFill>
              <a:srgbClr val="FF4C41">
                <a:alpha val="35000"/>
              </a:srgb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3889631" y="1489080"/>
            <a:ext cx="2270100" cy="1863543"/>
            <a:chOff x="3889631" y="1489080"/>
            <a:chExt cx="227010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270"/>
              <a:chOff x="701385" y="1574179"/>
              <a:chExt cx="1759876" cy="1322270"/>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a:solidFill>
                    <a:srgbClr val="009051"/>
                  </a:solidFill>
                </a:rPr>
                <a:t>+2</a:t>
              </a:r>
              <a:endParaRPr lang="en-US" sz="1400" dirty="0">
                <a:solidFill>
                  <a:srgbClr val="009051"/>
                </a:solidFill>
              </a:endParaRPr>
            </a:p>
          </p:txBody>
        </p:sp>
        <p:sp>
          <p:nvSpPr>
            <p:cNvPr id="96" name="TextBox 95">
              <a:extLst>
                <a:ext uri="{FF2B5EF4-FFF2-40B4-BE49-F238E27FC236}">
                  <a16:creationId xmlns:a16="http://schemas.microsoft.com/office/drawing/2014/main" id="{57078392-FB4C-D4DE-4687-ED2F85FAA1B1}"/>
                </a:ext>
              </a:extLst>
            </p:cNvPr>
            <p:cNvSpPr txBox="1"/>
            <p:nvPr/>
          </p:nvSpPr>
          <p:spPr>
            <a:xfrm>
              <a:off x="5171246" y="2771823"/>
              <a:ext cx="330540"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4736" y="300453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Freeform 25">
              <a:extLst>
                <a:ext uri="{FF2B5EF4-FFF2-40B4-BE49-F238E27FC236}">
                  <a16:creationId xmlns:a16="http://schemas.microsoft.com/office/drawing/2014/main" id="{1A90B9BC-90E3-F6F6-BBBB-0F44EA3B3DB5}"/>
                </a:ext>
              </a:extLst>
            </p:cNvPr>
            <p:cNvSpPr/>
            <p:nvPr/>
          </p:nvSpPr>
          <p:spPr>
            <a:xfrm>
              <a:off x="5744095" y="1911927"/>
              <a:ext cx="415636" cy="1288473"/>
            </a:xfrm>
            <a:custGeom>
              <a:avLst/>
              <a:gdLst>
                <a:gd name="connsiteX0" fmla="*/ 415636 w 415636"/>
                <a:gd name="connsiteY0" fmla="*/ 1288473 h 1288473"/>
                <a:gd name="connsiteX1" fmla="*/ 357447 w 415636"/>
                <a:gd name="connsiteY1" fmla="*/ 1263535 h 1288473"/>
                <a:gd name="connsiteX2" fmla="*/ 332509 w 415636"/>
                <a:gd name="connsiteY2" fmla="*/ 1246909 h 1288473"/>
                <a:gd name="connsiteX3" fmla="*/ 307570 w 415636"/>
                <a:gd name="connsiteY3" fmla="*/ 1238597 h 1288473"/>
                <a:gd name="connsiteX4" fmla="*/ 274320 w 415636"/>
                <a:gd name="connsiteY4" fmla="*/ 1221971 h 1288473"/>
                <a:gd name="connsiteX5" fmla="*/ 224443 w 415636"/>
                <a:gd name="connsiteY5" fmla="*/ 1205346 h 1288473"/>
                <a:gd name="connsiteX6" fmla="*/ 191192 w 415636"/>
                <a:gd name="connsiteY6" fmla="*/ 1188720 h 1288473"/>
                <a:gd name="connsiteX7" fmla="*/ 166254 w 415636"/>
                <a:gd name="connsiteY7" fmla="*/ 1172095 h 1288473"/>
                <a:gd name="connsiteX8" fmla="*/ 141316 w 415636"/>
                <a:gd name="connsiteY8" fmla="*/ 1163782 h 1288473"/>
                <a:gd name="connsiteX9" fmla="*/ 108065 w 415636"/>
                <a:gd name="connsiteY9" fmla="*/ 1130531 h 1288473"/>
                <a:gd name="connsiteX10" fmla="*/ 91440 w 415636"/>
                <a:gd name="connsiteY10" fmla="*/ 1105593 h 1288473"/>
                <a:gd name="connsiteX11" fmla="*/ 58189 w 415636"/>
                <a:gd name="connsiteY11" fmla="*/ 1072342 h 1288473"/>
                <a:gd name="connsiteX12" fmla="*/ 24938 w 415636"/>
                <a:gd name="connsiteY12" fmla="*/ 1030778 h 1288473"/>
                <a:gd name="connsiteX13" fmla="*/ 16625 w 415636"/>
                <a:gd name="connsiteY13" fmla="*/ 1005840 h 1288473"/>
                <a:gd name="connsiteX14" fmla="*/ 0 w 415636"/>
                <a:gd name="connsiteY14" fmla="*/ 939338 h 1288473"/>
                <a:gd name="connsiteX15" fmla="*/ 8312 w 415636"/>
                <a:gd name="connsiteY15" fmla="*/ 756458 h 1288473"/>
                <a:gd name="connsiteX16" fmla="*/ 16625 w 415636"/>
                <a:gd name="connsiteY16" fmla="*/ 731520 h 1288473"/>
                <a:gd name="connsiteX17" fmla="*/ 41563 w 415636"/>
                <a:gd name="connsiteY17" fmla="*/ 673331 h 1288473"/>
                <a:gd name="connsiteX18" fmla="*/ 74814 w 415636"/>
                <a:gd name="connsiteY18" fmla="*/ 640080 h 1288473"/>
                <a:gd name="connsiteX19" fmla="*/ 99752 w 415636"/>
                <a:gd name="connsiteY19" fmla="*/ 631768 h 1288473"/>
                <a:gd name="connsiteX20" fmla="*/ 116378 w 415636"/>
                <a:gd name="connsiteY20" fmla="*/ 615142 h 1288473"/>
                <a:gd name="connsiteX21" fmla="*/ 157941 w 415636"/>
                <a:gd name="connsiteY21" fmla="*/ 581891 h 1288473"/>
                <a:gd name="connsiteX22" fmla="*/ 182880 w 415636"/>
                <a:gd name="connsiteY22" fmla="*/ 548640 h 1288473"/>
                <a:gd name="connsiteX23" fmla="*/ 224443 w 415636"/>
                <a:gd name="connsiteY23" fmla="*/ 490451 h 1288473"/>
                <a:gd name="connsiteX24" fmla="*/ 249381 w 415636"/>
                <a:gd name="connsiteY24" fmla="*/ 465513 h 1288473"/>
                <a:gd name="connsiteX25" fmla="*/ 282632 w 415636"/>
                <a:gd name="connsiteY25" fmla="*/ 423949 h 1288473"/>
                <a:gd name="connsiteX26" fmla="*/ 307570 w 415636"/>
                <a:gd name="connsiteY26" fmla="*/ 374073 h 1288473"/>
                <a:gd name="connsiteX27" fmla="*/ 315883 w 415636"/>
                <a:gd name="connsiteY27" fmla="*/ 349135 h 1288473"/>
                <a:gd name="connsiteX28" fmla="*/ 340821 w 415636"/>
                <a:gd name="connsiteY28" fmla="*/ 290946 h 1288473"/>
                <a:gd name="connsiteX29" fmla="*/ 357447 w 415636"/>
                <a:gd name="connsiteY29" fmla="*/ 224444 h 1288473"/>
                <a:gd name="connsiteX30" fmla="*/ 349134 w 415636"/>
                <a:gd name="connsiteY30" fmla="*/ 157942 h 1288473"/>
                <a:gd name="connsiteX31" fmla="*/ 290945 w 415636"/>
                <a:gd name="connsiteY31" fmla="*/ 91440 h 1288473"/>
                <a:gd name="connsiteX32" fmla="*/ 282632 w 415636"/>
                <a:gd name="connsiteY32" fmla="*/ 66502 h 1288473"/>
                <a:gd name="connsiteX33" fmla="*/ 232756 w 415636"/>
                <a:gd name="connsiteY33" fmla="*/ 49877 h 1288473"/>
                <a:gd name="connsiteX34" fmla="*/ 182880 w 415636"/>
                <a:gd name="connsiteY34" fmla="*/ 0 h 12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636" h="1288473">
                  <a:moveTo>
                    <a:pt x="415636" y="1288473"/>
                  </a:moveTo>
                  <a:cubicBezTo>
                    <a:pt x="396240" y="1280160"/>
                    <a:pt x="376322" y="1272972"/>
                    <a:pt x="357447" y="1263535"/>
                  </a:cubicBezTo>
                  <a:cubicBezTo>
                    <a:pt x="348511" y="1259067"/>
                    <a:pt x="341445" y="1251377"/>
                    <a:pt x="332509" y="1246909"/>
                  </a:cubicBezTo>
                  <a:cubicBezTo>
                    <a:pt x="324671" y="1242990"/>
                    <a:pt x="315624" y="1242049"/>
                    <a:pt x="307570" y="1238597"/>
                  </a:cubicBezTo>
                  <a:cubicBezTo>
                    <a:pt x="296180" y="1233716"/>
                    <a:pt x="285825" y="1226573"/>
                    <a:pt x="274320" y="1221971"/>
                  </a:cubicBezTo>
                  <a:cubicBezTo>
                    <a:pt x="258049" y="1215462"/>
                    <a:pt x="240118" y="1213184"/>
                    <a:pt x="224443" y="1205346"/>
                  </a:cubicBezTo>
                  <a:cubicBezTo>
                    <a:pt x="213359" y="1199804"/>
                    <a:pt x="201951" y="1194868"/>
                    <a:pt x="191192" y="1188720"/>
                  </a:cubicBezTo>
                  <a:cubicBezTo>
                    <a:pt x="182518" y="1183763"/>
                    <a:pt x="175190" y="1176563"/>
                    <a:pt x="166254" y="1172095"/>
                  </a:cubicBezTo>
                  <a:cubicBezTo>
                    <a:pt x="158417" y="1168176"/>
                    <a:pt x="149629" y="1166553"/>
                    <a:pt x="141316" y="1163782"/>
                  </a:cubicBezTo>
                  <a:cubicBezTo>
                    <a:pt x="130232" y="1152698"/>
                    <a:pt x="116760" y="1143573"/>
                    <a:pt x="108065" y="1130531"/>
                  </a:cubicBezTo>
                  <a:cubicBezTo>
                    <a:pt x="102523" y="1122218"/>
                    <a:pt x="97942" y="1113178"/>
                    <a:pt x="91440" y="1105593"/>
                  </a:cubicBezTo>
                  <a:cubicBezTo>
                    <a:pt x="81239" y="1093692"/>
                    <a:pt x="66884" y="1085384"/>
                    <a:pt x="58189" y="1072342"/>
                  </a:cubicBezTo>
                  <a:cubicBezTo>
                    <a:pt x="37216" y="1040883"/>
                    <a:pt x="48627" y="1054469"/>
                    <a:pt x="24938" y="1030778"/>
                  </a:cubicBezTo>
                  <a:cubicBezTo>
                    <a:pt x="22167" y="1022465"/>
                    <a:pt x="18931" y="1014294"/>
                    <a:pt x="16625" y="1005840"/>
                  </a:cubicBezTo>
                  <a:cubicBezTo>
                    <a:pt x="10613" y="983796"/>
                    <a:pt x="0" y="939338"/>
                    <a:pt x="0" y="939338"/>
                  </a:cubicBezTo>
                  <a:cubicBezTo>
                    <a:pt x="2771" y="878378"/>
                    <a:pt x="3446" y="817287"/>
                    <a:pt x="8312" y="756458"/>
                  </a:cubicBezTo>
                  <a:cubicBezTo>
                    <a:pt x="9011" y="747724"/>
                    <a:pt x="14218" y="739945"/>
                    <a:pt x="16625" y="731520"/>
                  </a:cubicBezTo>
                  <a:cubicBezTo>
                    <a:pt x="25910" y="699023"/>
                    <a:pt x="19870" y="698640"/>
                    <a:pt x="41563" y="673331"/>
                  </a:cubicBezTo>
                  <a:cubicBezTo>
                    <a:pt x="51764" y="661430"/>
                    <a:pt x="59944" y="645036"/>
                    <a:pt x="74814" y="640080"/>
                  </a:cubicBezTo>
                  <a:lnTo>
                    <a:pt x="99752" y="631768"/>
                  </a:lnTo>
                  <a:cubicBezTo>
                    <a:pt x="105294" y="626226"/>
                    <a:pt x="110258" y="620038"/>
                    <a:pt x="116378" y="615142"/>
                  </a:cubicBezTo>
                  <a:cubicBezTo>
                    <a:pt x="143230" y="593661"/>
                    <a:pt x="137866" y="605981"/>
                    <a:pt x="157941" y="581891"/>
                  </a:cubicBezTo>
                  <a:cubicBezTo>
                    <a:pt x="166811" y="571247"/>
                    <a:pt x="174827" y="559914"/>
                    <a:pt x="182880" y="548640"/>
                  </a:cubicBezTo>
                  <a:cubicBezTo>
                    <a:pt x="201680" y="522321"/>
                    <a:pt x="201152" y="517624"/>
                    <a:pt x="224443" y="490451"/>
                  </a:cubicBezTo>
                  <a:cubicBezTo>
                    <a:pt x="232094" y="481525"/>
                    <a:pt x="241855" y="474544"/>
                    <a:pt x="249381" y="465513"/>
                  </a:cubicBezTo>
                  <a:cubicBezTo>
                    <a:pt x="301823" y="402584"/>
                    <a:pt x="234257" y="472327"/>
                    <a:pt x="282632" y="423949"/>
                  </a:cubicBezTo>
                  <a:cubicBezTo>
                    <a:pt x="303527" y="361266"/>
                    <a:pt x="275341" y="438531"/>
                    <a:pt x="307570" y="374073"/>
                  </a:cubicBezTo>
                  <a:cubicBezTo>
                    <a:pt x="311489" y="366236"/>
                    <a:pt x="312431" y="357189"/>
                    <a:pt x="315883" y="349135"/>
                  </a:cubicBezTo>
                  <a:cubicBezTo>
                    <a:pt x="332918" y="309388"/>
                    <a:pt x="331072" y="326692"/>
                    <a:pt x="340821" y="290946"/>
                  </a:cubicBezTo>
                  <a:cubicBezTo>
                    <a:pt x="346833" y="268902"/>
                    <a:pt x="357447" y="224444"/>
                    <a:pt x="357447" y="224444"/>
                  </a:cubicBezTo>
                  <a:cubicBezTo>
                    <a:pt x="354676" y="202277"/>
                    <a:pt x="356648" y="178980"/>
                    <a:pt x="349134" y="157942"/>
                  </a:cubicBezTo>
                  <a:cubicBezTo>
                    <a:pt x="333981" y="115514"/>
                    <a:pt x="320688" y="111270"/>
                    <a:pt x="290945" y="91440"/>
                  </a:cubicBezTo>
                  <a:cubicBezTo>
                    <a:pt x="288174" y="83127"/>
                    <a:pt x="289762" y="71595"/>
                    <a:pt x="282632" y="66502"/>
                  </a:cubicBezTo>
                  <a:cubicBezTo>
                    <a:pt x="268372" y="56316"/>
                    <a:pt x="232756" y="49877"/>
                    <a:pt x="232756" y="49877"/>
                  </a:cubicBezTo>
                  <a:lnTo>
                    <a:pt x="182880" y="0"/>
                  </a:ln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6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18386"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t>Retracing</a:t>
            </a:r>
            <a:r>
              <a:rPr lang="en-US" sz="1400" dirty="0"/>
              <a:t> – </a:t>
            </a:r>
            <a:r>
              <a:rPr lang="en-IN" sz="1400" dirty="0">
                <a:latin typeface="Helvetica" pitchFamily="2" charset="0"/>
              </a:rPr>
              <a:t>Need to first rotate child with heavy grandchild</a:t>
            </a:r>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514670" y="1489080"/>
            <a:ext cx="2189590" cy="1863543"/>
            <a:chOff x="3889631" y="1489080"/>
            <a:chExt cx="218959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897"/>
              <a:chOff x="701385" y="1574179"/>
              <a:chExt cx="1759876" cy="1322897"/>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1102" y="258929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3778" y="300548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rgbClr val="FF26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01F9BAC-3D55-9A54-EDE7-CB54BD245C98}"/>
              </a:ext>
            </a:extLst>
          </p:cNvPr>
          <p:cNvGrpSpPr/>
          <p:nvPr/>
        </p:nvGrpSpPr>
        <p:grpSpPr>
          <a:xfrm>
            <a:off x="2004982" y="2757169"/>
            <a:ext cx="382620" cy="348100"/>
            <a:chOff x="-328469" y="2763152"/>
            <a:chExt cx="382620" cy="348100"/>
          </a:xfrm>
        </p:grpSpPr>
        <p:sp>
          <p:nvSpPr>
            <p:cNvPr id="32" name="Arc 31">
              <a:extLst>
                <a:ext uri="{FF2B5EF4-FFF2-40B4-BE49-F238E27FC236}">
                  <a16:creationId xmlns:a16="http://schemas.microsoft.com/office/drawing/2014/main" id="{09EA9BAF-5FE6-5422-A149-4139A2662395}"/>
                </a:ext>
              </a:extLst>
            </p:cNvPr>
            <p:cNvSpPr/>
            <p:nvPr/>
          </p:nvSpPr>
          <p:spPr>
            <a:xfrm>
              <a:off x="-163852" y="2763152"/>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7CD7DD9-5AF1-98D9-72C4-675C1957287E}"/>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5F8678-54FA-52F8-3F75-9B61AFDB2737}"/>
                </a:ext>
              </a:extLst>
            </p:cNvPr>
            <p:cNvCxnSpPr>
              <a:cxnSpLocks/>
            </p:cNvCxnSpPr>
            <p:nvPr/>
          </p:nvCxnSpPr>
          <p:spPr>
            <a:xfrm flipV="1">
              <a:off x="-328469" y="289525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0BCE9BF-F320-0E78-AF71-E86C4DA19E18}"/>
              </a:ext>
            </a:extLst>
          </p:cNvPr>
          <p:cNvGrpSpPr/>
          <p:nvPr/>
        </p:nvGrpSpPr>
        <p:grpSpPr>
          <a:xfrm>
            <a:off x="3696094" y="1446214"/>
            <a:ext cx="2214991" cy="1866977"/>
            <a:chOff x="3696094" y="1446214"/>
            <a:chExt cx="2214991" cy="1866977"/>
          </a:xfrm>
        </p:grpSpPr>
        <p:sp>
          <p:nvSpPr>
            <p:cNvPr id="37" name="Oval 36">
              <a:extLst>
                <a:ext uri="{FF2B5EF4-FFF2-40B4-BE49-F238E27FC236}">
                  <a16:creationId xmlns:a16="http://schemas.microsoft.com/office/drawing/2014/main" id="{FCAE5448-287A-9841-BCB4-E79DBF4FDE88}"/>
                </a:ext>
              </a:extLst>
            </p:cNvPr>
            <p:cNvSpPr>
              <a:spLocks noChangeAspect="1"/>
            </p:cNvSpPr>
            <p:nvPr/>
          </p:nvSpPr>
          <p:spPr>
            <a:xfrm>
              <a:off x="4904672" y="146413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969691DA-EC09-302E-22FB-2372A72A3889}"/>
                </a:ext>
              </a:extLst>
            </p:cNvPr>
            <p:cNvSpPr txBox="1"/>
            <p:nvPr/>
          </p:nvSpPr>
          <p:spPr>
            <a:xfrm>
              <a:off x="4878366" y="14462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9" name="Oval 38">
              <a:extLst>
                <a:ext uri="{FF2B5EF4-FFF2-40B4-BE49-F238E27FC236}">
                  <a16:creationId xmlns:a16="http://schemas.microsoft.com/office/drawing/2014/main" id="{E0E34F80-4E4E-E82D-29E7-5AF529E5B375}"/>
                </a:ext>
              </a:extLst>
            </p:cNvPr>
            <p:cNvSpPr>
              <a:spLocks noChangeAspect="1"/>
            </p:cNvSpPr>
            <p:nvPr/>
          </p:nvSpPr>
          <p:spPr>
            <a:xfrm>
              <a:off x="4243036" y="187170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34E8A431-AC2F-2865-02F9-4DC5E0ABA4F8}"/>
                </a:ext>
              </a:extLst>
            </p:cNvPr>
            <p:cNvSpPr txBox="1"/>
            <p:nvPr/>
          </p:nvSpPr>
          <p:spPr>
            <a:xfrm>
              <a:off x="4209575" y="18546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1" name="Oval 40">
              <a:extLst>
                <a:ext uri="{FF2B5EF4-FFF2-40B4-BE49-F238E27FC236}">
                  <a16:creationId xmlns:a16="http://schemas.microsoft.com/office/drawing/2014/main" id="{A8D6685B-D892-1E9A-FD29-293CDCBD22D9}"/>
                </a:ext>
              </a:extLst>
            </p:cNvPr>
            <p:cNvSpPr>
              <a:spLocks noChangeAspect="1"/>
            </p:cNvSpPr>
            <p:nvPr/>
          </p:nvSpPr>
          <p:spPr>
            <a:xfrm>
              <a:off x="5397273" y="1930789"/>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E7DD8A6D-23FA-9C78-FA6B-70FFEB434DD3}"/>
                </a:ext>
              </a:extLst>
            </p:cNvPr>
            <p:cNvSpPr txBox="1"/>
            <p:nvPr/>
          </p:nvSpPr>
          <p:spPr>
            <a:xfrm>
              <a:off x="5357849" y="192463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43" name="Oval 42">
              <a:extLst>
                <a:ext uri="{FF2B5EF4-FFF2-40B4-BE49-F238E27FC236}">
                  <a16:creationId xmlns:a16="http://schemas.microsoft.com/office/drawing/2014/main" id="{4067E09F-AC51-9765-8B65-499AEECA373F}"/>
                </a:ext>
              </a:extLst>
            </p:cNvPr>
            <p:cNvSpPr>
              <a:spLocks noChangeAspect="1"/>
            </p:cNvSpPr>
            <p:nvPr/>
          </p:nvSpPr>
          <p:spPr>
            <a:xfrm>
              <a:off x="3951175" y="245983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BFED84E2-BAE9-80ED-037B-514A0C9C2ADC}"/>
                </a:ext>
              </a:extLst>
            </p:cNvPr>
            <p:cNvSpPr txBox="1"/>
            <p:nvPr/>
          </p:nvSpPr>
          <p:spPr>
            <a:xfrm>
              <a:off x="3962427" y="2439927"/>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45" name="Oval 44">
              <a:extLst>
                <a:ext uri="{FF2B5EF4-FFF2-40B4-BE49-F238E27FC236}">
                  <a16:creationId xmlns:a16="http://schemas.microsoft.com/office/drawing/2014/main" id="{CA04C127-90DE-3E6D-AEA6-A31850252F32}"/>
                </a:ext>
              </a:extLst>
            </p:cNvPr>
            <p:cNvSpPr>
              <a:spLocks noChangeAspect="1"/>
            </p:cNvSpPr>
            <p:nvPr/>
          </p:nvSpPr>
          <p:spPr>
            <a:xfrm>
              <a:off x="5076570" y="2472156"/>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9E84363E-01B1-58E7-7C17-CACB47FE1B05}"/>
                </a:ext>
              </a:extLst>
            </p:cNvPr>
            <p:cNvSpPr txBox="1"/>
            <p:nvPr/>
          </p:nvSpPr>
          <p:spPr>
            <a:xfrm>
              <a:off x="5043038"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59" name="Oval 58">
              <a:extLst>
                <a:ext uri="{FF2B5EF4-FFF2-40B4-BE49-F238E27FC236}">
                  <a16:creationId xmlns:a16="http://schemas.microsoft.com/office/drawing/2014/main" id="{C5774788-8F47-5D5A-43D4-7F720B73D761}"/>
                </a:ext>
              </a:extLst>
            </p:cNvPr>
            <p:cNvSpPr>
              <a:spLocks noChangeAspect="1"/>
            </p:cNvSpPr>
            <p:nvPr/>
          </p:nvSpPr>
          <p:spPr>
            <a:xfrm>
              <a:off x="4863410" y="3013681"/>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1" name="TextBox 70">
              <a:extLst>
                <a:ext uri="{FF2B5EF4-FFF2-40B4-BE49-F238E27FC236}">
                  <a16:creationId xmlns:a16="http://schemas.microsoft.com/office/drawing/2014/main" id="{DFBE45A3-2F32-35C1-0CED-33CEDCB465E0}"/>
                </a:ext>
              </a:extLst>
            </p:cNvPr>
            <p:cNvSpPr txBox="1"/>
            <p:nvPr/>
          </p:nvSpPr>
          <p:spPr>
            <a:xfrm>
              <a:off x="4842232" y="30054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2" name="Oval 71">
              <a:extLst>
                <a:ext uri="{FF2B5EF4-FFF2-40B4-BE49-F238E27FC236}">
                  <a16:creationId xmlns:a16="http://schemas.microsoft.com/office/drawing/2014/main" id="{3BE3A707-D157-B45F-D98B-490EAFF4C8F1}"/>
                </a:ext>
              </a:extLst>
            </p:cNvPr>
            <p:cNvSpPr>
              <a:spLocks noChangeAspect="1"/>
            </p:cNvSpPr>
            <p:nvPr/>
          </p:nvSpPr>
          <p:spPr>
            <a:xfrm>
              <a:off x="4497907" y="246824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5A260EEC-6C16-90FD-42EE-4B3F21A07395}"/>
                </a:ext>
              </a:extLst>
            </p:cNvPr>
            <p:cNvSpPr txBox="1"/>
            <p:nvPr/>
          </p:nvSpPr>
          <p:spPr>
            <a:xfrm>
              <a:off x="4465405"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81" name="Straight Connector 80">
              <a:extLst>
                <a:ext uri="{FF2B5EF4-FFF2-40B4-BE49-F238E27FC236}">
                  <a16:creationId xmlns:a16="http://schemas.microsoft.com/office/drawing/2014/main" id="{F09BF87C-9F58-A486-2061-F1C677B440AB}"/>
                </a:ext>
              </a:extLst>
            </p:cNvPr>
            <p:cNvCxnSpPr>
              <a:cxnSpLocks/>
              <a:stCxn id="37" idx="3"/>
            </p:cNvCxnSpPr>
            <p:nvPr/>
          </p:nvCxnSpPr>
          <p:spPr>
            <a:xfrm flipH="1">
              <a:off x="4473114" y="1709960"/>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6A38767-6660-22FF-30DD-4A4F87C0421E}"/>
                </a:ext>
              </a:extLst>
            </p:cNvPr>
            <p:cNvCxnSpPr>
              <a:cxnSpLocks/>
              <a:stCxn id="37" idx="5"/>
            </p:cNvCxnSpPr>
            <p:nvPr/>
          </p:nvCxnSpPr>
          <p:spPr>
            <a:xfrm>
              <a:off x="5150495" y="1709960"/>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C74DD1F-7C6D-B1E3-BAFE-46E5330405A3}"/>
                </a:ext>
              </a:extLst>
            </p:cNvPr>
            <p:cNvCxnSpPr>
              <a:cxnSpLocks/>
              <a:stCxn id="39" idx="4"/>
              <a:endCxn id="43" idx="0"/>
            </p:cNvCxnSpPr>
            <p:nvPr/>
          </p:nvCxnSpPr>
          <p:spPr>
            <a:xfrm flipH="1">
              <a:off x="4095175" y="2159705"/>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3D2CC3E-A3C2-68DD-E638-F0FD6D82514A}"/>
                </a:ext>
              </a:extLst>
            </p:cNvPr>
            <p:cNvCxnSpPr>
              <a:cxnSpLocks/>
              <a:stCxn id="41" idx="4"/>
            </p:cNvCxnSpPr>
            <p:nvPr/>
          </p:nvCxnSpPr>
          <p:spPr>
            <a:xfrm flipH="1">
              <a:off x="5245774" y="2218789"/>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DB93BE8-3539-0B88-B424-6498B504C705}"/>
                </a:ext>
              </a:extLst>
            </p:cNvPr>
            <p:cNvCxnSpPr>
              <a:cxnSpLocks/>
              <a:stCxn id="45" idx="4"/>
            </p:cNvCxnSpPr>
            <p:nvPr/>
          </p:nvCxnSpPr>
          <p:spPr>
            <a:xfrm flipH="1">
              <a:off x="5029054" y="2760156"/>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AC8B19C-7F8A-6176-A2A7-09B1AE001EE0}"/>
                </a:ext>
              </a:extLst>
            </p:cNvPr>
            <p:cNvCxnSpPr>
              <a:cxnSpLocks/>
              <a:stCxn id="39" idx="4"/>
              <a:endCxn id="72" idx="0"/>
            </p:cNvCxnSpPr>
            <p:nvPr/>
          </p:nvCxnSpPr>
          <p:spPr>
            <a:xfrm>
              <a:off x="4387036" y="2159705"/>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8438A51-5D10-8D63-8F43-94E848681D98}"/>
                </a:ext>
              </a:extLst>
            </p:cNvPr>
            <p:cNvSpPr txBox="1"/>
            <p:nvPr/>
          </p:nvSpPr>
          <p:spPr>
            <a:xfrm>
              <a:off x="3696094" y="2482278"/>
              <a:ext cx="256802" cy="261610"/>
            </a:xfrm>
            <a:prstGeom prst="rect">
              <a:avLst/>
            </a:prstGeom>
            <a:noFill/>
          </p:spPr>
          <p:txBody>
            <a:bodyPr wrap="none" rtlCol="0">
              <a:spAutoFit/>
            </a:bodyPr>
            <a:lstStyle/>
            <a:p>
              <a:r>
                <a:rPr lang="en-US" sz="1100" dirty="0">
                  <a:solidFill>
                    <a:srgbClr val="FF40FF"/>
                  </a:solidFill>
                </a:rPr>
                <a:t>0</a:t>
              </a:r>
            </a:p>
          </p:txBody>
        </p:sp>
        <p:sp>
          <p:nvSpPr>
            <p:cNvPr id="98" name="TextBox 97">
              <a:extLst>
                <a:ext uri="{FF2B5EF4-FFF2-40B4-BE49-F238E27FC236}">
                  <a16:creationId xmlns:a16="http://schemas.microsoft.com/office/drawing/2014/main" id="{CB9D43DC-C13A-FDA1-EEFD-14492077EDD3}"/>
                </a:ext>
              </a:extLst>
            </p:cNvPr>
            <p:cNvSpPr txBox="1"/>
            <p:nvPr/>
          </p:nvSpPr>
          <p:spPr>
            <a:xfrm>
              <a:off x="4289353" y="2492286"/>
              <a:ext cx="256802" cy="261610"/>
            </a:xfrm>
            <a:prstGeom prst="rect">
              <a:avLst/>
            </a:prstGeom>
            <a:noFill/>
          </p:spPr>
          <p:txBody>
            <a:bodyPr wrap="none" rtlCol="0">
              <a:spAutoFit/>
            </a:bodyPr>
            <a:lstStyle/>
            <a:p>
              <a:r>
                <a:rPr lang="en-US" sz="1100" dirty="0">
                  <a:solidFill>
                    <a:srgbClr val="FF40FF"/>
                  </a:solidFill>
                </a:rPr>
                <a:t>0</a:t>
              </a:r>
            </a:p>
          </p:txBody>
        </p:sp>
        <p:sp>
          <p:nvSpPr>
            <p:cNvPr id="99" name="TextBox 98">
              <a:extLst>
                <a:ext uri="{FF2B5EF4-FFF2-40B4-BE49-F238E27FC236}">
                  <a16:creationId xmlns:a16="http://schemas.microsoft.com/office/drawing/2014/main" id="{5EA011DC-72E4-351D-CE6D-A72105E720D8}"/>
                </a:ext>
              </a:extLst>
            </p:cNvPr>
            <p:cNvSpPr txBox="1"/>
            <p:nvPr/>
          </p:nvSpPr>
          <p:spPr>
            <a:xfrm>
              <a:off x="5129409" y="3048147"/>
              <a:ext cx="256802" cy="261610"/>
            </a:xfrm>
            <a:prstGeom prst="rect">
              <a:avLst/>
            </a:prstGeom>
            <a:noFill/>
          </p:spPr>
          <p:txBody>
            <a:bodyPr wrap="none" rtlCol="0">
              <a:spAutoFit/>
            </a:bodyPr>
            <a:lstStyle/>
            <a:p>
              <a:r>
                <a:rPr lang="en-US" sz="1100" dirty="0">
                  <a:solidFill>
                    <a:srgbClr val="FF40FF"/>
                  </a:solidFill>
                </a:rPr>
                <a:t>0</a:t>
              </a:r>
            </a:p>
          </p:txBody>
        </p:sp>
        <p:sp>
          <p:nvSpPr>
            <p:cNvPr id="100" name="TextBox 99">
              <a:extLst>
                <a:ext uri="{FF2B5EF4-FFF2-40B4-BE49-F238E27FC236}">
                  <a16:creationId xmlns:a16="http://schemas.microsoft.com/office/drawing/2014/main" id="{A687CB83-0BB6-B4A3-A598-3D3375A0E76B}"/>
                </a:ext>
              </a:extLst>
            </p:cNvPr>
            <p:cNvSpPr txBox="1"/>
            <p:nvPr/>
          </p:nvSpPr>
          <p:spPr>
            <a:xfrm>
              <a:off x="4027641" y="1900161"/>
              <a:ext cx="256802" cy="261610"/>
            </a:xfrm>
            <a:prstGeom prst="rect">
              <a:avLst/>
            </a:prstGeom>
            <a:noFill/>
          </p:spPr>
          <p:txBody>
            <a:bodyPr wrap="none" rtlCol="0">
              <a:spAutoFit/>
            </a:bodyPr>
            <a:lstStyle/>
            <a:p>
              <a:r>
                <a:rPr lang="en-US" sz="1100" dirty="0">
                  <a:solidFill>
                    <a:srgbClr val="FF40FF"/>
                  </a:solidFill>
                </a:rPr>
                <a:t>1</a:t>
              </a:r>
            </a:p>
          </p:txBody>
        </p:sp>
        <p:sp>
          <p:nvSpPr>
            <p:cNvPr id="101" name="TextBox 100">
              <a:extLst>
                <a:ext uri="{FF2B5EF4-FFF2-40B4-BE49-F238E27FC236}">
                  <a16:creationId xmlns:a16="http://schemas.microsoft.com/office/drawing/2014/main" id="{F9B876C3-02F5-6629-1F16-7FC9EFBA6389}"/>
                </a:ext>
              </a:extLst>
            </p:cNvPr>
            <p:cNvSpPr txBox="1"/>
            <p:nvPr/>
          </p:nvSpPr>
          <p:spPr>
            <a:xfrm>
              <a:off x="5341677" y="2500421"/>
              <a:ext cx="256802" cy="261610"/>
            </a:xfrm>
            <a:prstGeom prst="rect">
              <a:avLst/>
            </a:prstGeom>
            <a:noFill/>
          </p:spPr>
          <p:txBody>
            <a:bodyPr wrap="none" rtlCol="0">
              <a:spAutoFit/>
            </a:bodyPr>
            <a:lstStyle/>
            <a:p>
              <a:r>
                <a:rPr lang="en-US" sz="1100" dirty="0">
                  <a:solidFill>
                    <a:srgbClr val="FF40FF"/>
                  </a:solidFill>
                </a:rPr>
                <a:t>1</a:t>
              </a:r>
            </a:p>
          </p:txBody>
        </p:sp>
        <p:sp>
          <p:nvSpPr>
            <p:cNvPr id="102" name="TextBox 101">
              <a:extLst>
                <a:ext uri="{FF2B5EF4-FFF2-40B4-BE49-F238E27FC236}">
                  <a16:creationId xmlns:a16="http://schemas.microsoft.com/office/drawing/2014/main" id="{EA4107C7-8F8A-AED3-37EB-589185DC9F01}"/>
                </a:ext>
              </a:extLst>
            </p:cNvPr>
            <p:cNvSpPr txBox="1"/>
            <p:nvPr/>
          </p:nvSpPr>
          <p:spPr>
            <a:xfrm>
              <a:off x="5654283" y="1943564"/>
              <a:ext cx="256802" cy="261610"/>
            </a:xfrm>
            <a:prstGeom prst="rect">
              <a:avLst/>
            </a:prstGeom>
            <a:noFill/>
          </p:spPr>
          <p:txBody>
            <a:bodyPr wrap="none" rtlCol="0">
              <a:spAutoFit/>
            </a:bodyPr>
            <a:lstStyle/>
            <a:p>
              <a:r>
                <a:rPr lang="en-US" sz="1100" dirty="0">
                  <a:solidFill>
                    <a:srgbClr val="FF40FF"/>
                  </a:solidFill>
                </a:rPr>
                <a:t>2</a:t>
              </a:r>
            </a:p>
          </p:txBody>
        </p:sp>
        <p:sp>
          <p:nvSpPr>
            <p:cNvPr id="103" name="TextBox 102">
              <a:extLst>
                <a:ext uri="{FF2B5EF4-FFF2-40B4-BE49-F238E27FC236}">
                  <a16:creationId xmlns:a16="http://schemas.microsoft.com/office/drawing/2014/main" id="{962F728C-1788-7440-0CDE-1EE4FEDCA1C8}"/>
                </a:ext>
              </a:extLst>
            </p:cNvPr>
            <p:cNvSpPr txBox="1"/>
            <p:nvPr/>
          </p:nvSpPr>
          <p:spPr>
            <a:xfrm>
              <a:off x="5171548" y="1460956"/>
              <a:ext cx="256802" cy="261610"/>
            </a:xfrm>
            <a:prstGeom prst="rect">
              <a:avLst/>
            </a:prstGeom>
            <a:noFill/>
          </p:spPr>
          <p:txBody>
            <a:bodyPr wrap="none" rtlCol="0">
              <a:spAutoFit/>
            </a:bodyPr>
            <a:lstStyle/>
            <a:p>
              <a:r>
                <a:rPr lang="en-US" sz="1100" dirty="0">
                  <a:solidFill>
                    <a:srgbClr val="FF40FF"/>
                  </a:solidFill>
                </a:rPr>
                <a:t>3</a:t>
              </a:r>
            </a:p>
          </p:txBody>
        </p:sp>
      </p:grpSp>
      <p:sp>
        <p:nvSpPr>
          <p:cNvPr id="104" name="Rectangle 103">
            <a:extLst>
              <a:ext uri="{FF2B5EF4-FFF2-40B4-BE49-F238E27FC236}">
                <a16:creationId xmlns:a16="http://schemas.microsoft.com/office/drawing/2014/main" id="{C95D8A27-68CE-5FC8-A529-FD3E8E9D3586}"/>
              </a:ext>
            </a:extLst>
          </p:cNvPr>
          <p:cNvSpPr/>
          <p:nvPr/>
        </p:nvSpPr>
        <p:spPr>
          <a:xfrm>
            <a:off x="4829543" y="1897559"/>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a:extLst>
              <a:ext uri="{FF2B5EF4-FFF2-40B4-BE49-F238E27FC236}">
                <a16:creationId xmlns:a16="http://schemas.microsoft.com/office/drawing/2014/main" id="{4033EC8D-B77E-5328-01E3-E072AA4743EE}"/>
              </a:ext>
            </a:extLst>
          </p:cNvPr>
          <p:cNvSpPr/>
          <p:nvPr/>
        </p:nvSpPr>
        <p:spPr>
          <a:xfrm>
            <a:off x="5450379" y="2264054"/>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46919CBC-744D-202F-1827-FBFA0F1045E1}"/>
              </a:ext>
            </a:extLst>
          </p:cNvPr>
          <p:cNvSpPr txBox="1"/>
          <p:nvPr/>
        </p:nvSpPr>
        <p:spPr>
          <a:xfrm>
            <a:off x="5521055" y="2439927"/>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p:sp>
        <p:nvSpPr>
          <p:cNvPr id="108" name="Rectangle 107">
            <a:extLst>
              <a:ext uri="{FF2B5EF4-FFF2-40B4-BE49-F238E27FC236}">
                <a16:creationId xmlns:a16="http://schemas.microsoft.com/office/drawing/2014/main" id="{3D8EC69E-6777-50E4-5448-A7B48DC71981}"/>
              </a:ext>
            </a:extLst>
          </p:cNvPr>
          <p:cNvSpPr/>
          <p:nvPr/>
        </p:nvSpPr>
        <p:spPr>
          <a:xfrm>
            <a:off x="1780708" y="2445388"/>
            <a:ext cx="771679" cy="901256"/>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1E72C64-5609-002B-B576-276C92E8B24F}"/>
              </a:ext>
            </a:extLst>
          </p:cNvPr>
          <p:cNvSpPr txBox="1"/>
          <p:nvPr/>
        </p:nvSpPr>
        <p:spPr>
          <a:xfrm>
            <a:off x="2500504" y="2674423"/>
            <a:ext cx="647934" cy="354008"/>
          </a:xfrm>
          <a:prstGeom prst="rect">
            <a:avLst/>
          </a:prstGeom>
          <a:noFill/>
        </p:spPr>
        <p:txBody>
          <a:bodyPr wrap="none" rtlCol="0">
            <a:spAutoFit/>
          </a:bodyPr>
          <a:lstStyle/>
          <a:p>
            <a:pPr>
              <a:lnSpc>
                <a:spcPts val="1000"/>
              </a:lnSpc>
            </a:pPr>
            <a:r>
              <a:rPr lang="en-US" sz="1100" dirty="0">
                <a:solidFill>
                  <a:srgbClr val="FF0000"/>
                </a:solidFill>
              </a:rPr>
              <a:t>left</a:t>
            </a:r>
          </a:p>
          <a:p>
            <a:pPr>
              <a:lnSpc>
                <a:spcPts val="1000"/>
              </a:lnSpc>
            </a:pPr>
            <a:r>
              <a:rPr lang="en-US" sz="1100" dirty="0">
                <a:solidFill>
                  <a:srgbClr val="FF0000"/>
                </a:solidFill>
              </a:rPr>
              <a:t>rotation</a:t>
            </a:r>
          </a:p>
        </p:txBody>
      </p:sp>
      <p:sp>
        <p:nvSpPr>
          <p:cNvPr id="111" name="Content Placeholder 2">
            <a:extLst>
              <a:ext uri="{FF2B5EF4-FFF2-40B4-BE49-F238E27FC236}">
                <a16:creationId xmlns:a16="http://schemas.microsoft.com/office/drawing/2014/main" id="{92F7ACBB-78BE-605F-9CC1-B6EA2FE51886}"/>
              </a:ext>
            </a:extLst>
          </p:cNvPr>
          <p:cNvSpPr txBox="1">
            <a:spLocks/>
          </p:cNvSpPr>
          <p:nvPr/>
        </p:nvSpPr>
        <p:spPr>
          <a:xfrm>
            <a:off x="3471127" y="997219"/>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400" dirty="0">
                <a:latin typeface="Helvetica" pitchFamily="2" charset="0"/>
              </a:rPr>
              <a:t>Only then rotate unbalanced parent with heavy child</a:t>
            </a:r>
          </a:p>
        </p:txBody>
      </p:sp>
      <p:grpSp>
        <p:nvGrpSpPr>
          <p:cNvPr id="112" name="Group 111">
            <a:extLst>
              <a:ext uri="{FF2B5EF4-FFF2-40B4-BE49-F238E27FC236}">
                <a16:creationId xmlns:a16="http://schemas.microsoft.com/office/drawing/2014/main" id="{A28BBDFA-0469-73EC-D8D0-73AD2DDDFC86}"/>
              </a:ext>
            </a:extLst>
          </p:cNvPr>
          <p:cNvGrpSpPr/>
          <p:nvPr/>
        </p:nvGrpSpPr>
        <p:grpSpPr>
          <a:xfrm>
            <a:off x="2401743" y="3441900"/>
            <a:ext cx="2047151" cy="1338860"/>
            <a:chOff x="2401743" y="3441900"/>
            <a:chExt cx="2047151" cy="1338860"/>
          </a:xfrm>
        </p:grpSpPr>
        <p:sp>
          <p:nvSpPr>
            <p:cNvPr id="113" name="Oval 112">
              <a:extLst>
                <a:ext uri="{FF2B5EF4-FFF2-40B4-BE49-F238E27FC236}">
                  <a16:creationId xmlns:a16="http://schemas.microsoft.com/office/drawing/2014/main" id="{0283AA1E-3290-9B45-DF30-00CFC756E42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TextBox 113">
              <a:extLst>
                <a:ext uri="{FF2B5EF4-FFF2-40B4-BE49-F238E27FC236}">
                  <a16:creationId xmlns:a16="http://schemas.microsoft.com/office/drawing/2014/main" id="{E92A58CF-0618-0D58-EAED-7E2158C5C4B9}"/>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5" name="Oval 114">
              <a:extLst>
                <a:ext uri="{FF2B5EF4-FFF2-40B4-BE49-F238E27FC236}">
                  <a16:creationId xmlns:a16="http://schemas.microsoft.com/office/drawing/2014/main" id="{C37D26B2-F846-9D1C-47F7-520444983C2C}"/>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712A4B9B-950E-F2B1-FDD6-B9D3476860EC}"/>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7" name="Oval 116">
              <a:extLst>
                <a:ext uri="{FF2B5EF4-FFF2-40B4-BE49-F238E27FC236}">
                  <a16:creationId xmlns:a16="http://schemas.microsoft.com/office/drawing/2014/main" id="{EB7353B4-F33E-9B78-94B6-A5668A2F017F}"/>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a:extLst>
                <a:ext uri="{FF2B5EF4-FFF2-40B4-BE49-F238E27FC236}">
                  <a16:creationId xmlns:a16="http://schemas.microsoft.com/office/drawing/2014/main" id="{C470103F-8222-0484-4F60-4AA6E2DAACDA}"/>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119" name="Oval 118">
              <a:extLst>
                <a:ext uri="{FF2B5EF4-FFF2-40B4-BE49-F238E27FC236}">
                  <a16:creationId xmlns:a16="http://schemas.microsoft.com/office/drawing/2014/main" id="{82A9B004-C5DD-8912-4338-A88D790065BE}"/>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5BD54BFC-A294-B961-6687-1441A45C8181}"/>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1" name="Oval 120">
              <a:extLst>
                <a:ext uri="{FF2B5EF4-FFF2-40B4-BE49-F238E27FC236}">
                  <a16:creationId xmlns:a16="http://schemas.microsoft.com/office/drawing/2014/main" id="{A2FCFAF4-FB92-3644-F5F2-5178FC2C14C3}"/>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a:extLst>
                <a:ext uri="{FF2B5EF4-FFF2-40B4-BE49-F238E27FC236}">
                  <a16:creationId xmlns:a16="http://schemas.microsoft.com/office/drawing/2014/main" id="{3CEE810D-457C-BF2C-E1AF-C6C305BE42F1}"/>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3" name="Oval 122">
              <a:extLst>
                <a:ext uri="{FF2B5EF4-FFF2-40B4-BE49-F238E27FC236}">
                  <a16:creationId xmlns:a16="http://schemas.microsoft.com/office/drawing/2014/main" id="{B516EE3A-58B6-B98C-CCB4-A65E7F64BEF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A3895B92-6F9A-5A1B-4465-AA9B986292A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5" name="Straight Connector 124">
              <a:extLst>
                <a:ext uri="{FF2B5EF4-FFF2-40B4-BE49-F238E27FC236}">
                  <a16:creationId xmlns:a16="http://schemas.microsoft.com/office/drawing/2014/main" id="{0CD6E91C-999E-8303-C392-918FB6FD18F7}"/>
                </a:ext>
              </a:extLst>
            </p:cNvPr>
            <p:cNvCxnSpPr>
              <a:cxnSpLocks/>
              <a:stCxn id="113"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A5D2FB-9E38-DCBF-A614-B25111389BCC}"/>
                </a:ext>
              </a:extLst>
            </p:cNvPr>
            <p:cNvCxnSpPr>
              <a:cxnSpLocks/>
              <a:stCxn id="113"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49BE55-FDE3-323D-037E-A4D59A181799}"/>
                </a:ext>
              </a:extLst>
            </p:cNvPr>
            <p:cNvCxnSpPr>
              <a:cxnSpLocks/>
              <a:stCxn id="115" idx="4"/>
              <a:endCxn id="119"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0FB702A-F538-B43E-42B5-2FBF82172DC4}"/>
                </a:ext>
              </a:extLst>
            </p:cNvPr>
            <p:cNvCxnSpPr>
              <a:cxnSpLocks/>
              <a:stCxn id="117"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2B096-9BE4-C7B8-6155-77C5B7219BD7}"/>
                </a:ext>
              </a:extLst>
            </p:cNvPr>
            <p:cNvCxnSpPr>
              <a:cxnSpLocks/>
              <a:stCxn id="115" idx="4"/>
              <a:endCxn id="123"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435C0F-DC58-5FA3-36E0-8971D53CEF4C}"/>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67B455-47EA-61FD-6BB9-A11384F2D124}"/>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2" name="Oval 131">
              <a:extLst>
                <a:ext uri="{FF2B5EF4-FFF2-40B4-BE49-F238E27FC236}">
                  <a16:creationId xmlns:a16="http://schemas.microsoft.com/office/drawing/2014/main" id="{2311644F-FA8E-3B0C-8E59-E26895C65331}"/>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3" name="Content Placeholder 2">
            <a:extLst>
              <a:ext uri="{FF2B5EF4-FFF2-40B4-BE49-F238E27FC236}">
                <a16:creationId xmlns:a16="http://schemas.microsoft.com/office/drawing/2014/main" id="{00E3881C-BCDB-12B2-D1A1-71DC684F25E6}"/>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grpSp>
        <p:nvGrpSpPr>
          <p:cNvPr id="134" name="Group 133">
            <a:extLst>
              <a:ext uri="{FF2B5EF4-FFF2-40B4-BE49-F238E27FC236}">
                <a16:creationId xmlns:a16="http://schemas.microsoft.com/office/drawing/2014/main" id="{A6601992-D909-83B2-38DA-9F038826991D}"/>
              </a:ext>
            </a:extLst>
          </p:cNvPr>
          <p:cNvGrpSpPr/>
          <p:nvPr/>
        </p:nvGrpSpPr>
        <p:grpSpPr>
          <a:xfrm>
            <a:off x="2134038" y="3485221"/>
            <a:ext cx="2526529" cy="1276710"/>
            <a:chOff x="2134038" y="3485221"/>
            <a:chExt cx="2526529" cy="1276710"/>
          </a:xfrm>
        </p:grpSpPr>
        <p:sp>
          <p:nvSpPr>
            <p:cNvPr id="135" name="TextBox 134">
              <a:extLst>
                <a:ext uri="{FF2B5EF4-FFF2-40B4-BE49-F238E27FC236}">
                  <a16:creationId xmlns:a16="http://schemas.microsoft.com/office/drawing/2014/main" id="{9AD4E417-B537-3CCD-9427-94702E651087}"/>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36" name="TextBox 135">
              <a:extLst>
                <a:ext uri="{FF2B5EF4-FFF2-40B4-BE49-F238E27FC236}">
                  <a16:creationId xmlns:a16="http://schemas.microsoft.com/office/drawing/2014/main" id="{BE0BBA50-51FF-80DF-6A63-11E443C59A51}"/>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37" name="TextBox 136">
              <a:extLst>
                <a:ext uri="{FF2B5EF4-FFF2-40B4-BE49-F238E27FC236}">
                  <a16:creationId xmlns:a16="http://schemas.microsoft.com/office/drawing/2014/main" id="{0D0A07E2-6F8B-91F8-DFDE-16CA496E80F4}"/>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38" name="TextBox 137">
              <a:extLst>
                <a:ext uri="{FF2B5EF4-FFF2-40B4-BE49-F238E27FC236}">
                  <a16:creationId xmlns:a16="http://schemas.microsoft.com/office/drawing/2014/main" id="{F9694219-DB75-C9DA-B844-E3C794FDE971}"/>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39" name="TextBox 138">
              <a:extLst>
                <a:ext uri="{FF2B5EF4-FFF2-40B4-BE49-F238E27FC236}">
                  <a16:creationId xmlns:a16="http://schemas.microsoft.com/office/drawing/2014/main" id="{F2D38A5B-BCDE-8194-9E4E-DD9E3720093C}"/>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0" name="TextBox 139">
              <a:extLst>
                <a:ext uri="{FF2B5EF4-FFF2-40B4-BE49-F238E27FC236}">
                  <a16:creationId xmlns:a16="http://schemas.microsoft.com/office/drawing/2014/main" id="{1805EF3D-F717-7914-3EB1-4C658A79BFE2}"/>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1" name="TextBox 140">
              <a:extLst>
                <a:ext uri="{FF2B5EF4-FFF2-40B4-BE49-F238E27FC236}">
                  <a16:creationId xmlns:a16="http://schemas.microsoft.com/office/drawing/2014/main" id="{548E8E0B-7FA7-494A-191B-D92CA8356ECE}"/>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2" name="TextBox 141">
            <a:extLst>
              <a:ext uri="{FF2B5EF4-FFF2-40B4-BE49-F238E27FC236}">
                <a16:creationId xmlns:a16="http://schemas.microsoft.com/office/drawing/2014/main" id="{92FC79CD-0EED-9BA4-D0B2-C895A142D0AF}"/>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43" name="TextBox 142">
            <a:extLst>
              <a:ext uri="{FF2B5EF4-FFF2-40B4-BE49-F238E27FC236}">
                <a16:creationId xmlns:a16="http://schemas.microsoft.com/office/drawing/2014/main" id="{C432D9C5-EC91-4EE4-E851-906C29F53DF8}"/>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23706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p:bldP spid="111" grpId="0"/>
      <p:bldP spid="133" grpId="0"/>
      <p:bldP spid="142" grpId="0"/>
      <p:bldP spid="1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Left-Right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dirty="0"/>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69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dirty="0"/>
              <a:t>CS21003/CS21203 / Algorithms - I | Trees</a:t>
            </a:r>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336000" y="114109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347247" y="1121188"/>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5134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05969" y="1493590"/>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5481263" y="99496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endCxn id="16" idx="0"/>
          </p:cNvCxnSpPr>
          <p:nvPr/>
        </p:nvCxnSpPr>
        <p:spPr>
          <a:xfrm flipH="1">
            <a:off x="4076136" y="1785444"/>
            <a:ext cx="388418" cy="25737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9" idx="3"/>
          </p:cNvCxnSpPr>
          <p:nvPr/>
        </p:nvCxnSpPr>
        <p:spPr>
          <a:xfrm>
            <a:off x="5615269" y="1275077"/>
            <a:ext cx="366479" cy="4574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887136" y="2042814"/>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0"/>
          </p:cNvCxnSpPr>
          <p:nvPr/>
        </p:nvCxnSpPr>
        <p:spPr>
          <a:xfrm flipH="1">
            <a:off x="4538716" y="1285092"/>
            <a:ext cx="797284" cy="228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4629262" y="1777780"/>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598239"/>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714400"/>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4906400" y="2213659"/>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697469" y="192725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708847" y="1917367"/>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4985469" y="2071256"/>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573028" y="2065884"/>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385597" y="2209051"/>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792748" y="1768828"/>
            <a:ext cx="378000" cy="839128"/>
            <a:chOff x="664790" y="3761472"/>
            <a:chExt cx="378000" cy="839128"/>
          </a:xfrm>
        </p:grpSpPr>
        <p:sp>
          <p:nvSpPr>
            <p:cNvPr id="65" name="Triangle 64">
              <a:extLst>
                <a:ext uri="{FF2B5EF4-FFF2-40B4-BE49-F238E27FC236}">
                  <a16:creationId xmlns:a16="http://schemas.microsoft.com/office/drawing/2014/main" id="{8068B353-1A77-C18E-1364-CA24EA4101A0}"/>
                </a:ext>
              </a:extLst>
            </p:cNvPr>
            <p:cNvSpPr/>
            <p:nvPr/>
          </p:nvSpPr>
          <p:spPr>
            <a:xfrm>
              <a:off x="664790" y="3761472"/>
              <a:ext cx="378000" cy="828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292823"/>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74" name="Group 73">
            <a:extLst>
              <a:ext uri="{FF2B5EF4-FFF2-40B4-BE49-F238E27FC236}">
                <a16:creationId xmlns:a16="http://schemas.microsoft.com/office/drawing/2014/main" id="{A8717DF1-DD70-7152-D157-08A5A1E42BB0}"/>
              </a:ext>
            </a:extLst>
          </p:cNvPr>
          <p:cNvGrpSpPr/>
          <p:nvPr/>
        </p:nvGrpSpPr>
        <p:grpSpPr>
          <a:xfrm>
            <a:off x="4532951" y="1667402"/>
            <a:ext cx="341056" cy="398522"/>
            <a:chOff x="-286905" y="2770921"/>
            <a:chExt cx="341056" cy="398522"/>
          </a:xfrm>
        </p:grpSpPr>
        <p:sp>
          <p:nvSpPr>
            <p:cNvPr id="75" name="Arc 74">
              <a:extLst>
                <a:ext uri="{FF2B5EF4-FFF2-40B4-BE49-F238E27FC236}">
                  <a16:creationId xmlns:a16="http://schemas.microsoft.com/office/drawing/2014/main" id="{60F37561-5E8E-C71C-5D21-1017066F0922}"/>
                </a:ext>
              </a:extLst>
            </p:cNvPr>
            <p:cNvSpPr/>
            <p:nvPr/>
          </p:nvSpPr>
          <p:spPr>
            <a:xfrm>
              <a:off x="-229812" y="2936663"/>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08838F10-C176-26EA-0358-C9BE5233FB4A}"/>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E30212C-0C49-1D70-2E81-E390E3938913}"/>
                </a:ext>
              </a:extLst>
            </p:cNvPr>
            <p:cNvCxnSpPr>
              <a:cxnSpLocks/>
            </p:cNvCxnSpPr>
            <p:nvPr/>
          </p:nvCxnSpPr>
          <p:spPr>
            <a:xfrm flipV="1">
              <a:off x="-286905" y="295344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9110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Left-right (LR)</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W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left rotation to rebalance inner right-heavy subtree</a:t>
            </a:r>
          </a:p>
          <a:p>
            <a:pPr>
              <a:lnSpc>
                <a:spcPts val="1600"/>
              </a:lnSpc>
              <a:spcBef>
                <a:spcPts val="0"/>
              </a:spcBef>
            </a:pPr>
            <a:r>
              <a:rPr lang="en-US" sz="1400" dirty="0"/>
              <a:t>Followed by a right rotation to rebalance left-heavy tree</a:t>
            </a:r>
          </a:p>
        </p:txBody>
      </p:sp>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13949" y="30693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0794" y="3625519"/>
            <a:ext cx="331779"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78280" y="2906225"/>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01974" y="379069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696529" y="4384266"/>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198" name="Group 197">
            <a:extLst>
              <a:ext uri="{FF2B5EF4-FFF2-40B4-BE49-F238E27FC236}">
                <a16:creationId xmlns:a16="http://schemas.microsoft.com/office/drawing/2014/main" id="{C0D40C2B-47B7-1276-DFC9-F432051B95D9}"/>
              </a:ext>
            </a:extLst>
          </p:cNvPr>
          <p:cNvGrpSpPr/>
          <p:nvPr/>
        </p:nvGrpSpPr>
        <p:grpSpPr>
          <a:xfrm>
            <a:off x="2910547" y="4522022"/>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2626165" y="4718225"/>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9011" y="2975231"/>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1143942" y="3071710"/>
            <a:ext cx="802760" cy="573595"/>
            <a:chOff x="1143942" y="3071710"/>
            <a:chExt cx="802760" cy="573595"/>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252000" cy="252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143942" y="3071710"/>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946702" y="3429305"/>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Tree>
    <p:extLst>
      <p:ext uri="{BB962C8B-B14F-4D97-AF65-F5344CB8AC3E}">
        <p14:creationId xmlns:p14="http://schemas.microsoft.com/office/powerpoint/2010/main" val="149272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Summary</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Problem</a:t>
                </a:r>
              </a:p>
              <a:p>
                <a:pPr marL="492125" lvl="1" indent="-233363">
                  <a:lnSpc>
                    <a:spcPts val="1700"/>
                  </a:lnSpc>
                  <a:spcBef>
                    <a:spcPts val="200"/>
                  </a:spcBef>
                  <a:spcAft>
                    <a:spcPts val="200"/>
                  </a:spcAft>
                </a:pPr>
                <a:r>
                  <a:rPr lang="en-US" sz="1400" dirty="0"/>
                  <a:t>For large sets of items, the linear complexity of linked lists and arrays for some operations is prohibitive</a:t>
                </a:r>
              </a:p>
              <a:p>
                <a:pPr marL="492125" lvl="1" indent="-233363">
                  <a:lnSpc>
                    <a:spcPts val="1700"/>
                  </a:lnSpc>
                  <a:spcBef>
                    <a:spcPts val="200"/>
                  </a:spcBef>
                  <a:spcAft>
                    <a:spcPts val="200"/>
                  </a:spcAft>
                </a:pPr>
                <a:r>
                  <a:rPr lang="en-US" sz="1400" dirty="0"/>
                  <a:t>Need for a new search data structure for which the average time of most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r="-197"/>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6" name="Picture 5">
            <a:extLst>
              <a:ext uri="{FF2B5EF4-FFF2-40B4-BE49-F238E27FC236}">
                <a16:creationId xmlns:a16="http://schemas.microsoft.com/office/drawing/2014/main" id="{9A2DD2AE-F7EE-7D5C-4BD2-7E60463F5164}"/>
              </a:ext>
            </a:extLst>
          </p:cNvPr>
          <p:cNvPicPr>
            <a:picLocks noChangeAspect="1"/>
          </p:cNvPicPr>
          <p:nvPr/>
        </p:nvPicPr>
        <p:blipFill>
          <a:blip r:embed="rId4"/>
          <a:stretch>
            <a:fillRect/>
          </a:stretch>
        </p:blipFill>
        <p:spPr>
          <a:xfrm>
            <a:off x="1201332" y="1398777"/>
            <a:ext cx="4485472" cy="1332000"/>
          </a:xfrm>
          <a:prstGeom prst="rect">
            <a:avLst/>
          </a:prstGeom>
        </p:spPr>
      </p:pic>
      <p:pic>
        <p:nvPicPr>
          <p:cNvPr id="7" name="Picture 6">
            <a:extLst>
              <a:ext uri="{FF2B5EF4-FFF2-40B4-BE49-F238E27FC236}">
                <a16:creationId xmlns:a16="http://schemas.microsoft.com/office/drawing/2014/main" id="{CD2A9423-C0D1-215A-E1F6-723D58162FB5}"/>
              </a:ext>
            </a:extLst>
          </p:cNvPr>
          <p:cNvPicPr>
            <a:picLocks noChangeAspect="1"/>
          </p:cNvPicPr>
          <p:nvPr/>
        </p:nvPicPr>
        <p:blipFill>
          <a:blip r:embed="rId5"/>
          <a:stretch>
            <a:fillRect/>
          </a:stretch>
        </p:blipFill>
        <p:spPr>
          <a:xfrm>
            <a:off x="1201333" y="3978747"/>
            <a:ext cx="4485472" cy="633030"/>
          </a:xfrm>
          <a:prstGeom prst="rect">
            <a:avLst/>
          </a:prstGeom>
        </p:spPr>
      </p:pic>
    </p:spTree>
    <p:extLst>
      <p:ext uri="{BB962C8B-B14F-4D97-AF65-F5344CB8AC3E}">
        <p14:creationId xmlns:p14="http://schemas.microsoft.com/office/powerpoint/2010/main" val="1500971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Right-Left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dirty="0"/>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70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dirty="0"/>
              <a:t>CS21003/CS21203 / Algorithms - I | Trees</a:t>
            </a:r>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161433" y="149022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171422" y="148591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2391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10071" y="121956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4550236" y="10864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stCxn id="10" idx="3"/>
            <a:endCxn id="16" idx="0"/>
          </p:cNvCxnSpPr>
          <p:nvPr/>
        </p:nvCxnSpPr>
        <p:spPr>
          <a:xfrm flipH="1">
            <a:off x="4142640" y="1484992"/>
            <a:ext cx="294253" cy="266871"/>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8" idx="6"/>
            <a:endCxn id="65" idx="0"/>
          </p:cNvCxnSpPr>
          <p:nvPr/>
        </p:nvCxnSpPr>
        <p:spPr>
          <a:xfrm>
            <a:off x="5449433" y="1634224"/>
            <a:ext cx="374368" cy="25929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953640" y="1751863"/>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5"/>
          </p:cNvCxnSpPr>
          <p:nvPr/>
        </p:nvCxnSpPr>
        <p:spPr>
          <a:xfrm flipH="1" flipV="1">
            <a:off x="4640539" y="1484992"/>
            <a:ext cx="520894" cy="14923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a:stCxn id="9" idx="1"/>
            <a:endCxn id="22" idx="0"/>
          </p:cNvCxnSpPr>
          <p:nvPr/>
        </p:nvCxnSpPr>
        <p:spPr>
          <a:xfrm flipH="1">
            <a:off x="5016037" y="1639804"/>
            <a:ext cx="155385" cy="17938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473548"/>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589709"/>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5080968" y="2105594"/>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872037" y="18191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883312" y="181147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5160037" y="1963191"/>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747596" y="1957819"/>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560165" y="2100986"/>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634801" y="1893522"/>
            <a:ext cx="378000" cy="772625"/>
            <a:chOff x="664790" y="3886166"/>
            <a:chExt cx="378000" cy="772625"/>
          </a:xfrm>
        </p:grpSpPr>
        <p:sp>
          <p:nvSpPr>
            <p:cNvPr id="65" name="Triangle 64">
              <a:extLst>
                <a:ext uri="{FF2B5EF4-FFF2-40B4-BE49-F238E27FC236}">
                  <a16:creationId xmlns:a16="http://schemas.microsoft.com/office/drawing/2014/main" id="{8068B353-1A77-C18E-1364-CA24EA4101A0}"/>
                </a:ext>
              </a:extLst>
            </p:cNvPr>
            <p:cNvSpPr/>
            <p:nvPr/>
          </p:nvSpPr>
          <p:spPr>
            <a:xfrm>
              <a:off x="664790" y="388616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5748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Right-left (RL)</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T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right rotation to rebalance inner left-heavy subtree</a:t>
            </a:r>
          </a:p>
          <a:p>
            <a:pPr>
              <a:lnSpc>
                <a:spcPts val="1600"/>
              </a:lnSpc>
              <a:spcBef>
                <a:spcPts val="0"/>
              </a:spcBef>
            </a:pPr>
            <a:r>
              <a:rPr lang="en-US" sz="1400" dirty="0"/>
              <a:t>Followed by a left rotation to rebalance right-heavy tree</a:t>
            </a:r>
          </a:p>
        </p:txBody>
      </p: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8926" y="285749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39" name="Group 38">
            <a:extLst>
              <a:ext uri="{FF2B5EF4-FFF2-40B4-BE49-F238E27FC236}">
                <a16:creationId xmlns:a16="http://schemas.microsoft.com/office/drawing/2014/main" id="{92C6F0C0-0485-52C0-0CB4-0BFCEC8A2747}"/>
              </a:ext>
            </a:extLst>
          </p:cNvPr>
          <p:cNvGrpSpPr/>
          <p:nvPr/>
        </p:nvGrpSpPr>
        <p:grpSpPr>
          <a:xfrm flipH="1">
            <a:off x="152933" y="2947522"/>
            <a:ext cx="2440638" cy="2036612"/>
            <a:chOff x="154333" y="2943103"/>
            <a:chExt cx="2440638" cy="2036612"/>
          </a:xfrm>
        </p:grpSpPr>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04331" y="306933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5603" y="3625519"/>
              <a:ext cx="326970"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674273"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00331"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11592" y="3790694"/>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25979"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768663" y="4384266"/>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grpSp>
        <p:nvGrpSpPr>
          <p:cNvPr id="198" name="Group 197">
            <a:extLst>
              <a:ext uri="{FF2B5EF4-FFF2-40B4-BE49-F238E27FC236}">
                <a16:creationId xmlns:a16="http://schemas.microsoft.com/office/drawing/2014/main" id="{C0D40C2B-47B7-1276-DFC9-F432051B95D9}"/>
              </a:ext>
            </a:extLst>
          </p:cNvPr>
          <p:cNvGrpSpPr/>
          <p:nvPr/>
        </p:nvGrpSpPr>
        <p:grpSpPr>
          <a:xfrm>
            <a:off x="17544" y="4513447"/>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720850" y="4724397"/>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3217" y="2845137"/>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4980257" y="1547873"/>
            <a:ext cx="390611" cy="553110"/>
            <a:chOff x="1265146" y="2917627"/>
            <a:chExt cx="390611" cy="553110"/>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180000" cy="180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265146" y="291762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655757" y="325473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0" name="Group 39">
            <a:extLst>
              <a:ext uri="{FF2B5EF4-FFF2-40B4-BE49-F238E27FC236}">
                <a16:creationId xmlns:a16="http://schemas.microsoft.com/office/drawing/2014/main" id="{23D99CE9-E4E4-72AA-7F12-49FC3D386DBC}"/>
              </a:ext>
            </a:extLst>
          </p:cNvPr>
          <p:cNvGrpSpPr/>
          <p:nvPr/>
        </p:nvGrpSpPr>
        <p:grpSpPr>
          <a:xfrm>
            <a:off x="799939" y="3045398"/>
            <a:ext cx="800850" cy="608776"/>
            <a:chOff x="-746699" y="2770921"/>
            <a:chExt cx="800850" cy="608776"/>
          </a:xfrm>
        </p:grpSpPr>
        <p:sp>
          <p:nvSpPr>
            <p:cNvPr id="41" name="Arc 40">
              <a:extLst>
                <a:ext uri="{FF2B5EF4-FFF2-40B4-BE49-F238E27FC236}">
                  <a16:creationId xmlns:a16="http://schemas.microsoft.com/office/drawing/2014/main" id="{234CF684-0C70-C41C-BC48-D0D0AC1C024C}"/>
                </a:ext>
              </a:extLst>
            </p:cNvPr>
            <p:cNvSpPr/>
            <p:nvPr/>
          </p:nvSpPr>
          <p:spPr>
            <a:xfrm>
              <a:off x="-421303" y="2895810"/>
              <a:ext cx="216000" cy="216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6B1B40D-41A8-449C-E4BF-120B8C5D9AC1}"/>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7A8C23-A755-AF83-233E-7FEE0B79CFA3}"/>
                </a:ext>
              </a:extLst>
            </p:cNvPr>
            <p:cNvCxnSpPr>
              <a:cxnSpLocks/>
            </p:cNvCxnSpPr>
            <p:nvPr/>
          </p:nvCxnSpPr>
          <p:spPr>
            <a:xfrm flipV="1">
              <a:off x="-746699" y="316369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6861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Implementation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04190"/>
            <a:ext cx="335719" cy="273844"/>
          </a:xfrm>
        </p:spPr>
        <p:txBody>
          <a:bodyPr/>
          <a:lstStyle/>
          <a:p>
            <a:fld id="{683B8651-0143-4140-839E-3D36292080E8}" type="slidenum">
              <a:rPr lang="en-US" smtClean="0"/>
              <a:t>71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76576" y="995814"/>
            <a:ext cx="6689985" cy="941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Based on BST and unchanged for all query methods</a:t>
            </a:r>
          </a:p>
          <a:p>
            <a:pPr marL="314325" lvl="1" indent="-174625">
              <a:lnSpc>
                <a:spcPts val="1600"/>
              </a:lnSpc>
              <a:spcBef>
                <a:spcPts val="100"/>
              </a:spcBef>
              <a:spcAft>
                <a:spcPts val="100"/>
              </a:spcAft>
            </a:pPr>
            <a:r>
              <a:rPr lang="en-IN" sz="1400" dirty="0">
                <a:latin typeface="Helvetica" pitchFamily="2" charset="0"/>
              </a:rPr>
              <a:t>Contains(), Min(), Max()</a:t>
            </a:r>
          </a:p>
          <a:p>
            <a:pPr marL="139700" indent="-131763">
              <a:lnSpc>
                <a:spcPts val="1600"/>
              </a:lnSpc>
              <a:spcBef>
                <a:spcPts val="100"/>
              </a:spcBef>
              <a:spcAft>
                <a:spcPts val="100"/>
              </a:spcAft>
            </a:pPr>
            <a:r>
              <a:rPr lang="en-IN" sz="1600" dirty="0">
                <a:latin typeface="Helvetica" pitchFamily="2" charset="0"/>
              </a:rPr>
              <a:t>Node structure increased to contain the height information</a:t>
            </a:r>
          </a:p>
          <a:p>
            <a:pPr marL="139700" indent="-131763">
              <a:lnSpc>
                <a:spcPts val="1600"/>
              </a:lnSpc>
              <a:spcBef>
                <a:spcPts val="100"/>
              </a:spcBef>
              <a:spcAft>
                <a:spcPts val="100"/>
              </a:spcAft>
            </a:pPr>
            <a:r>
              <a:rPr lang="en-IN" sz="1600" dirty="0">
                <a:latin typeface="Helvetica" pitchFamily="2" charset="0"/>
              </a:rPr>
              <a:t>A few extra internal methods for self-balancing purposes</a:t>
            </a:r>
          </a:p>
        </p:txBody>
      </p:sp>
      <p:pic>
        <p:nvPicPr>
          <p:cNvPr id="4" name="Picture 3">
            <a:extLst>
              <a:ext uri="{FF2B5EF4-FFF2-40B4-BE49-F238E27FC236}">
                <a16:creationId xmlns:a16="http://schemas.microsoft.com/office/drawing/2014/main" id="{677BA4FC-3195-2E9D-E44E-AFD339AA70F0}"/>
              </a:ext>
            </a:extLst>
          </p:cNvPr>
          <p:cNvPicPr>
            <a:picLocks noChangeAspect="1"/>
          </p:cNvPicPr>
          <p:nvPr/>
        </p:nvPicPr>
        <p:blipFill>
          <a:blip r:embed="rId3"/>
          <a:stretch>
            <a:fillRect/>
          </a:stretch>
        </p:blipFill>
        <p:spPr>
          <a:xfrm>
            <a:off x="312996" y="1960592"/>
            <a:ext cx="2064443" cy="1347069"/>
          </a:xfrm>
          <a:prstGeom prst="rect">
            <a:avLst/>
          </a:prstGeom>
        </p:spPr>
      </p:pic>
      <p:pic>
        <p:nvPicPr>
          <p:cNvPr id="8" name="Picture 7">
            <a:extLst>
              <a:ext uri="{FF2B5EF4-FFF2-40B4-BE49-F238E27FC236}">
                <a16:creationId xmlns:a16="http://schemas.microsoft.com/office/drawing/2014/main" id="{D6BFF351-25E3-31B5-DA7A-F610A0CA7347}"/>
              </a:ext>
            </a:extLst>
          </p:cNvPr>
          <p:cNvPicPr>
            <a:picLocks noChangeAspect="1"/>
          </p:cNvPicPr>
          <p:nvPr/>
        </p:nvPicPr>
        <p:blipFill>
          <a:blip r:embed="rId4"/>
          <a:stretch>
            <a:fillRect/>
          </a:stretch>
        </p:blipFill>
        <p:spPr>
          <a:xfrm>
            <a:off x="312997" y="3384678"/>
            <a:ext cx="5200059" cy="1277208"/>
          </a:xfrm>
          <a:prstGeom prst="rect">
            <a:avLst/>
          </a:prstGeom>
        </p:spPr>
      </p:pic>
      <p:pic>
        <p:nvPicPr>
          <p:cNvPr id="9" name="Picture 8">
            <a:extLst>
              <a:ext uri="{FF2B5EF4-FFF2-40B4-BE49-F238E27FC236}">
                <a16:creationId xmlns:a16="http://schemas.microsoft.com/office/drawing/2014/main" id="{6F975B5B-9859-96EF-9566-610A6BD3C4B9}"/>
              </a:ext>
            </a:extLst>
          </p:cNvPr>
          <p:cNvPicPr>
            <a:picLocks noChangeAspect="1"/>
          </p:cNvPicPr>
          <p:nvPr/>
        </p:nvPicPr>
        <p:blipFill>
          <a:blip r:embed="rId5"/>
          <a:stretch>
            <a:fillRect/>
          </a:stretch>
        </p:blipFill>
        <p:spPr>
          <a:xfrm>
            <a:off x="2777906" y="1960592"/>
            <a:ext cx="3836069" cy="1347069"/>
          </a:xfrm>
          <a:prstGeom prst="rect">
            <a:avLst/>
          </a:prstGeom>
        </p:spPr>
      </p:pic>
      <p:sp>
        <p:nvSpPr>
          <p:cNvPr id="10" name="Rectangle 9">
            <a:extLst>
              <a:ext uri="{FF2B5EF4-FFF2-40B4-BE49-F238E27FC236}">
                <a16:creationId xmlns:a16="http://schemas.microsoft.com/office/drawing/2014/main" id="{9D04191A-3177-67CC-26E5-6310F13898C1}"/>
              </a:ext>
            </a:extLst>
          </p:cNvPr>
          <p:cNvSpPr/>
          <p:nvPr/>
        </p:nvSpPr>
        <p:spPr>
          <a:xfrm>
            <a:off x="471487" y="2546811"/>
            <a:ext cx="1188000" cy="180000"/>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01832B-7B91-F411-7A04-EE41FE2D986C}"/>
              </a:ext>
            </a:extLst>
          </p:cNvPr>
          <p:cNvPicPr>
            <a:picLocks noChangeAspect="1"/>
          </p:cNvPicPr>
          <p:nvPr/>
        </p:nvPicPr>
        <p:blipFill>
          <a:blip r:embed="rId6"/>
          <a:stretch>
            <a:fillRect/>
          </a:stretch>
        </p:blipFill>
        <p:spPr>
          <a:xfrm>
            <a:off x="1914672" y="4139297"/>
            <a:ext cx="1406769" cy="288000"/>
          </a:xfrm>
          <a:prstGeom prst="rect">
            <a:avLst/>
          </a:prstGeom>
        </p:spPr>
      </p:pic>
    </p:spTree>
    <p:extLst>
      <p:ext uri="{BB962C8B-B14F-4D97-AF65-F5344CB8AC3E}">
        <p14:creationId xmlns:p14="http://schemas.microsoft.com/office/powerpoint/2010/main" val="32584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grpSp>
        <p:nvGrpSpPr>
          <p:cNvPr id="60" name="Group 59">
            <a:extLst>
              <a:ext uri="{FF2B5EF4-FFF2-40B4-BE49-F238E27FC236}">
                <a16:creationId xmlns:a16="http://schemas.microsoft.com/office/drawing/2014/main" id="{C2A973F1-9C5C-C293-79B4-768F0B1BC7FB}"/>
              </a:ext>
            </a:extLst>
          </p:cNvPr>
          <p:cNvGrpSpPr/>
          <p:nvPr/>
        </p:nvGrpSpPr>
        <p:grpSpPr>
          <a:xfrm>
            <a:off x="5516506" y="3537231"/>
            <a:ext cx="1113591" cy="954876"/>
            <a:chOff x="5516506" y="3537231"/>
            <a:chExt cx="1113591" cy="954876"/>
          </a:xfrm>
        </p:grpSpPr>
        <p:sp>
          <p:nvSpPr>
            <p:cNvPr id="66" name="Oval 65">
              <a:extLst>
                <a:ext uri="{FF2B5EF4-FFF2-40B4-BE49-F238E27FC236}">
                  <a16:creationId xmlns:a16="http://schemas.microsoft.com/office/drawing/2014/main" id="{F7005B3A-B4A6-C0C1-45BE-C7299FA31F7C}"/>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D596366-36DC-7B11-CD1D-08FB83A36ED9}"/>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9" name="Straight Connector 68">
              <a:extLst>
                <a:ext uri="{FF2B5EF4-FFF2-40B4-BE49-F238E27FC236}">
                  <a16:creationId xmlns:a16="http://schemas.microsoft.com/office/drawing/2014/main" id="{9ED8146A-5740-EDF9-7D75-7883CBCC9458}"/>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8926C3A-D9C2-2B91-0B73-CF0383ACDB57}"/>
                </a:ext>
              </a:extLst>
            </p:cNvPr>
            <p:cNvGrpSpPr/>
            <p:nvPr/>
          </p:nvGrpSpPr>
          <p:grpSpPr>
            <a:xfrm>
              <a:off x="6234097" y="3957750"/>
              <a:ext cx="396000" cy="534357"/>
              <a:chOff x="1529134" y="3524378"/>
              <a:chExt cx="396000" cy="534357"/>
            </a:xfrm>
          </p:grpSpPr>
          <p:sp>
            <p:nvSpPr>
              <p:cNvPr id="75" name="Triangle 74">
                <a:extLst>
                  <a:ext uri="{FF2B5EF4-FFF2-40B4-BE49-F238E27FC236}">
                    <a16:creationId xmlns:a16="http://schemas.microsoft.com/office/drawing/2014/main" id="{11AB847D-464E-0236-506D-5D935361960B}"/>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CAF94E49-231E-9E7C-2544-4FB9FE7E2BA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1" name="Straight Connector 70">
              <a:extLst>
                <a:ext uri="{FF2B5EF4-FFF2-40B4-BE49-F238E27FC236}">
                  <a16:creationId xmlns:a16="http://schemas.microsoft.com/office/drawing/2014/main" id="{660E3E11-B548-4AFE-CE91-611D29EB05B4}"/>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59E958B-C6B4-DFC1-5C6C-66E087376220}"/>
                </a:ext>
              </a:extLst>
            </p:cNvPr>
            <p:cNvGrpSpPr/>
            <p:nvPr/>
          </p:nvGrpSpPr>
          <p:grpSpPr>
            <a:xfrm>
              <a:off x="5516506" y="3956971"/>
              <a:ext cx="405521" cy="534560"/>
              <a:chOff x="1104939" y="3889390"/>
              <a:chExt cx="405521" cy="534560"/>
            </a:xfrm>
          </p:grpSpPr>
          <p:sp>
            <p:nvSpPr>
              <p:cNvPr id="73" name="Triangle 72">
                <a:extLst>
                  <a:ext uri="{FF2B5EF4-FFF2-40B4-BE49-F238E27FC236}">
                    <a16:creationId xmlns:a16="http://schemas.microsoft.com/office/drawing/2014/main" id="{24C98BB2-CACE-F95A-AEDB-4A42232792C1}"/>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95FF0045-E5F4-3804-03FB-5A14F75302F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35321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BFBE591-43A2-C45C-C5D8-CDB64A020D29}"/>
              </a:ext>
            </a:extLst>
          </p:cNvPr>
          <p:cNvGrpSpPr/>
          <p:nvPr/>
        </p:nvGrpSpPr>
        <p:grpSpPr>
          <a:xfrm>
            <a:off x="5516506" y="3150214"/>
            <a:ext cx="1113591" cy="1341893"/>
            <a:chOff x="5516506" y="3150214"/>
            <a:chExt cx="1113591" cy="1341893"/>
          </a:xfrm>
        </p:grpSpPr>
        <p:sp>
          <p:nvSpPr>
            <p:cNvPr id="59" name="Oval 58">
              <a:extLst>
                <a:ext uri="{FF2B5EF4-FFF2-40B4-BE49-F238E27FC236}">
                  <a16:creationId xmlns:a16="http://schemas.microsoft.com/office/drawing/2014/main" id="{8F81B6DC-9290-710B-EE5F-AA32CB39C1A7}"/>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390EBA42-A08E-0405-31FA-CF733D4B3CB5}"/>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AAE8B948-6670-4B83-D7F8-506DF41C1F76}"/>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E071D27-A606-DB00-EA16-BC2FACC43C0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TextBox 64">
              <a:extLst>
                <a:ext uri="{FF2B5EF4-FFF2-40B4-BE49-F238E27FC236}">
                  <a16:creationId xmlns:a16="http://schemas.microsoft.com/office/drawing/2014/main" id="{DE11A49D-0132-C3AA-92B6-696CBD370FC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7" name="Straight Connector 66">
              <a:extLst>
                <a:ext uri="{FF2B5EF4-FFF2-40B4-BE49-F238E27FC236}">
                  <a16:creationId xmlns:a16="http://schemas.microsoft.com/office/drawing/2014/main" id="{324B6DC7-908D-69E4-E610-3CAE5BF11D77}"/>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E042F5-BD21-D5B2-B03A-FFCF4AE22E2F}"/>
                </a:ext>
              </a:extLst>
            </p:cNvPr>
            <p:cNvGrpSpPr/>
            <p:nvPr/>
          </p:nvGrpSpPr>
          <p:grpSpPr>
            <a:xfrm>
              <a:off x="6234097" y="3957750"/>
              <a:ext cx="396000" cy="534357"/>
              <a:chOff x="1529134" y="3524378"/>
              <a:chExt cx="396000" cy="534357"/>
            </a:xfrm>
          </p:grpSpPr>
          <p:sp>
            <p:nvSpPr>
              <p:cNvPr id="73" name="Triangle 72">
                <a:extLst>
                  <a:ext uri="{FF2B5EF4-FFF2-40B4-BE49-F238E27FC236}">
                    <a16:creationId xmlns:a16="http://schemas.microsoft.com/office/drawing/2014/main" id="{A0B9BAFF-F4AC-70B4-EAB4-3EA39A11D9F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1E6A32E6-ACAE-CBC7-BE06-FEEF1F17344C}"/>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69" name="Straight Connector 68">
              <a:extLst>
                <a:ext uri="{FF2B5EF4-FFF2-40B4-BE49-F238E27FC236}">
                  <a16:creationId xmlns:a16="http://schemas.microsoft.com/office/drawing/2014/main" id="{CAC4DD9C-1EF1-A144-7673-802A19955443}"/>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27FA28-A0A3-59FB-CCFF-86DAA288362A}"/>
                </a:ext>
              </a:extLst>
            </p:cNvPr>
            <p:cNvGrpSpPr/>
            <p:nvPr/>
          </p:nvGrpSpPr>
          <p:grpSpPr>
            <a:xfrm>
              <a:off x="5516506" y="3956971"/>
              <a:ext cx="405521" cy="534560"/>
              <a:chOff x="1104939" y="3889390"/>
              <a:chExt cx="405521" cy="534560"/>
            </a:xfrm>
          </p:grpSpPr>
          <p:sp>
            <p:nvSpPr>
              <p:cNvPr id="71" name="Triangle 70">
                <a:extLst>
                  <a:ext uri="{FF2B5EF4-FFF2-40B4-BE49-F238E27FC236}">
                    <a16:creationId xmlns:a16="http://schemas.microsoft.com/office/drawing/2014/main" id="{6523DF8D-29A7-46F1-245B-D515552A450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A6A943E7-1346-8E1F-25EE-833FF743C072}"/>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cxnSp>
        <p:nvCxnSpPr>
          <p:cNvPr id="77" name="Straight Connector 76">
            <a:extLst>
              <a:ext uri="{FF2B5EF4-FFF2-40B4-BE49-F238E27FC236}">
                <a16:creationId xmlns:a16="http://schemas.microsoft.com/office/drawing/2014/main" id="{9B27D8FC-C707-F617-1148-181EA010FB32}"/>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8" name="Triangle 77">
            <a:extLst>
              <a:ext uri="{FF2B5EF4-FFF2-40B4-BE49-F238E27FC236}">
                <a16:creationId xmlns:a16="http://schemas.microsoft.com/office/drawing/2014/main" id="{30E74D9A-603C-F698-A34B-03D686E69A28}"/>
              </a:ext>
            </a:extLst>
          </p:cNvPr>
          <p:cNvSpPr/>
          <p:nvPr/>
        </p:nvSpPr>
        <p:spPr>
          <a:xfrm>
            <a:off x="5146944" y="358149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93AD7229-D8E1-0D87-B638-227295FC9225}"/>
              </a:ext>
            </a:extLst>
          </p:cNvPr>
          <p:cNvSpPr txBox="1"/>
          <p:nvPr/>
        </p:nvSpPr>
        <p:spPr>
          <a:xfrm>
            <a:off x="5195309" y="399585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cxnSp>
        <p:nvCxnSpPr>
          <p:cNvPr id="80" name="Straight Connector 79">
            <a:extLst>
              <a:ext uri="{FF2B5EF4-FFF2-40B4-BE49-F238E27FC236}">
                <a16:creationId xmlns:a16="http://schemas.microsoft.com/office/drawing/2014/main" id="{00A75C48-9356-7D34-EAB6-2CFEC3FF42D0}"/>
              </a:ext>
            </a:extLst>
          </p:cNvPr>
          <p:cNvCxnSpPr>
            <a:cxnSpLocks/>
          </p:cNvCxnSpPr>
          <p:nvPr/>
        </p:nvCxnSpPr>
        <p:spPr>
          <a:xfrm>
            <a:off x="6060185" y="341527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72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231232" y="3100477"/>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6FA656-89D5-9C35-9401-EB57C10E05DD}"/>
              </a:ext>
            </a:extLst>
          </p:cNvPr>
          <p:cNvCxnSpPr>
            <a:cxnSpLocks/>
            <a:endCxn id="56" idx="3"/>
          </p:cNvCxnSpPr>
          <p:nvPr/>
        </p:nvCxnSpPr>
        <p:spPr>
          <a:xfrm flipH="1">
            <a:off x="3511232" y="3178398"/>
            <a:ext cx="216000" cy="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3D70EE-44CF-90E2-BD6D-A2C5DA621C40}"/>
              </a:ext>
            </a:extLst>
          </p:cNvPr>
          <p:cNvCxnSpPr>
            <a:cxnSpLocks/>
          </p:cNvCxnSpPr>
          <p:nvPr/>
        </p:nvCxnSpPr>
        <p:spPr>
          <a:xfrm flipV="1">
            <a:off x="3719591" y="3180806"/>
            <a:ext cx="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4CD6D14-D212-C6BB-7C8F-B7B3A867814D}"/>
              </a:ext>
            </a:extLst>
          </p:cNvPr>
          <p:cNvGrpSpPr/>
          <p:nvPr/>
        </p:nvGrpSpPr>
        <p:grpSpPr>
          <a:xfrm>
            <a:off x="5146944" y="3023986"/>
            <a:ext cx="1483153" cy="1468121"/>
            <a:chOff x="5146944" y="3023986"/>
            <a:chExt cx="1483153" cy="1468121"/>
          </a:xfrm>
        </p:grpSpPr>
        <p:sp>
          <p:nvSpPr>
            <p:cNvPr id="60" name="Oval 59">
              <a:extLst>
                <a:ext uri="{FF2B5EF4-FFF2-40B4-BE49-F238E27FC236}">
                  <a16:creationId xmlns:a16="http://schemas.microsoft.com/office/drawing/2014/main" id="{DE5EE205-B635-061B-3E48-79E04147480D}"/>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B15C2423-3362-7E0F-126B-7593137DE993}"/>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250612F0-12A8-2365-21B2-83D545320D38}"/>
                </a:ext>
              </a:extLst>
            </p:cNvPr>
            <p:cNvCxnSpPr>
              <a:cxnSpLocks/>
            </p:cNvCxnSpPr>
            <p:nvPr/>
          </p:nvCxnSpPr>
          <p:spPr>
            <a:xfrm>
              <a:off x="5710838" y="302398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10DB2B-CEE6-997B-B48F-C0A53A19E8A7}"/>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62FAFF-7D70-C459-09E6-F81F8C58CE5A}"/>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C21174B-5959-CB95-2F34-FEDFC29C5B6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6402B57C-F379-185B-FEC0-E8034EB890E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67" name="Group 66">
              <a:extLst>
                <a:ext uri="{FF2B5EF4-FFF2-40B4-BE49-F238E27FC236}">
                  <a16:creationId xmlns:a16="http://schemas.microsoft.com/office/drawing/2014/main" id="{93849D09-7BBB-9BC0-833F-BD70EDBAE76C}"/>
                </a:ext>
              </a:extLst>
            </p:cNvPr>
            <p:cNvGrpSpPr/>
            <p:nvPr/>
          </p:nvGrpSpPr>
          <p:grpSpPr>
            <a:xfrm>
              <a:off x="5146944" y="3581496"/>
              <a:ext cx="378000" cy="722132"/>
              <a:chOff x="664790" y="3894478"/>
              <a:chExt cx="378000" cy="722132"/>
            </a:xfrm>
          </p:grpSpPr>
          <p:sp>
            <p:nvSpPr>
              <p:cNvPr id="68" name="Triangle 67">
                <a:extLst>
                  <a:ext uri="{FF2B5EF4-FFF2-40B4-BE49-F238E27FC236}">
                    <a16:creationId xmlns:a16="http://schemas.microsoft.com/office/drawing/2014/main" id="{4DC02C4D-9348-3797-F417-D51F0F7A42B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07F12DE6-CA20-8BBE-A2B9-67017A1960D5}"/>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70" name="Straight Connector 69">
              <a:extLst>
                <a:ext uri="{FF2B5EF4-FFF2-40B4-BE49-F238E27FC236}">
                  <a16:creationId xmlns:a16="http://schemas.microsoft.com/office/drawing/2014/main" id="{D65A1752-5E25-AA34-CF48-13DFA95F171A}"/>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96A74B-A039-6787-BBA0-B92D75E39EA9}"/>
                </a:ext>
              </a:extLst>
            </p:cNvPr>
            <p:cNvGrpSpPr/>
            <p:nvPr/>
          </p:nvGrpSpPr>
          <p:grpSpPr>
            <a:xfrm>
              <a:off x="6234097" y="3957750"/>
              <a:ext cx="396000" cy="534357"/>
              <a:chOff x="1529134" y="3524378"/>
              <a:chExt cx="396000" cy="534357"/>
            </a:xfrm>
          </p:grpSpPr>
          <p:sp>
            <p:nvSpPr>
              <p:cNvPr id="72" name="Triangle 71">
                <a:extLst>
                  <a:ext uri="{FF2B5EF4-FFF2-40B4-BE49-F238E27FC236}">
                    <a16:creationId xmlns:a16="http://schemas.microsoft.com/office/drawing/2014/main" id="{EBDCFD10-C090-EFF7-DC96-928DDC794D26}"/>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AA107A64-828F-5FB9-F1DD-2AD577B637F1}"/>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4" name="Straight Connector 73">
              <a:extLst>
                <a:ext uri="{FF2B5EF4-FFF2-40B4-BE49-F238E27FC236}">
                  <a16:creationId xmlns:a16="http://schemas.microsoft.com/office/drawing/2014/main" id="{B31EB23B-B1A3-677F-3323-90210C16C306}"/>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B702216-AF4C-AE36-0407-9D26BFE5D08A}"/>
                </a:ext>
              </a:extLst>
            </p:cNvPr>
            <p:cNvGrpSpPr/>
            <p:nvPr/>
          </p:nvGrpSpPr>
          <p:grpSpPr>
            <a:xfrm>
              <a:off x="5516506" y="3956971"/>
              <a:ext cx="405521" cy="534560"/>
              <a:chOff x="1104939" y="3889390"/>
              <a:chExt cx="405521" cy="534560"/>
            </a:xfrm>
          </p:grpSpPr>
          <p:sp>
            <p:nvSpPr>
              <p:cNvPr id="76" name="Triangle 75">
                <a:extLst>
                  <a:ext uri="{FF2B5EF4-FFF2-40B4-BE49-F238E27FC236}">
                    <a16:creationId xmlns:a16="http://schemas.microsoft.com/office/drawing/2014/main" id="{E94A2BF6-BAB5-440A-B098-3D03C61FC03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E60B4AFA-C685-3725-C515-EBFFF2E9AAE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1667272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3"/>
          <a:stretch>
            <a:fillRect/>
          </a:stretch>
        </p:blipFill>
        <p:spPr>
          <a:xfrm>
            <a:off x="781367" y="3023042"/>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4"/>
          <a:stretch>
            <a:fillRect/>
          </a:stretch>
        </p:blipFill>
        <p:spPr>
          <a:xfrm>
            <a:off x="1702675" y="3479311"/>
            <a:ext cx="322500" cy="180000"/>
          </a:xfrm>
          <a:prstGeom prst="rect">
            <a:avLst/>
          </a:prstGeom>
        </p:spPr>
      </p:pic>
      <p:pic>
        <p:nvPicPr>
          <p:cNvPr id="4" name="Picture 3">
            <a:extLst>
              <a:ext uri="{FF2B5EF4-FFF2-40B4-BE49-F238E27FC236}">
                <a16:creationId xmlns:a16="http://schemas.microsoft.com/office/drawing/2014/main" id="{EB359A46-06E4-E778-F5A0-39C652B390BD}"/>
              </a:ext>
            </a:extLst>
          </p:cNvPr>
          <p:cNvPicPr>
            <a:picLocks noChangeAspect="1"/>
          </p:cNvPicPr>
          <p:nvPr/>
        </p:nvPicPr>
        <p:blipFill>
          <a:blip r:embed="rId5"/>
          <a:stretch>
            <a:fillRect/>
          </a:stretch>
        </p:blipFill>
        <p:spPr>
          <a:xfrm>
            <a:off x="194400" y="1040400"/>
            <a:ext cx="6384475" cy="1882800"/>
          </a:xfrm>
          <a:prstGeom prst="rect">
            <a:avLst/>
          </a:prstGeom>
        </p:spPr>
      </p:pic>
      <p:grpSp>
        <p:nvGrpSpPr>
          <p:cNvPr id="8" name="Group 7">
            <a:extLst>
              <a:ext uri="{FF2B5EF4-FFF2-40B4-BE49-F238E27FC236}">
                <a16:creationId xmlns:a16="http://schemas.microsoft.com/office/drawing/2014/main" id="{8BD2BCEC-97DC-35E7-9F85-A2F000CB27BF}"/>
              </a:ext>
            </a:extLst>
          </p:cNvPr>
          <p:cNvGrpSpPr/>
          <p:nvPr/>
        </p:nvGrpSpPr>
        <p:grpSpPr>
          <a:xfrm>
            <a:off x="1138846" y="3353311"/>
            <a:ext cx="399251" cy="465019"/>
            <a:chOff x="-187154" y="2563103"/>
            <a:chExt cx="399251" cy="465019"/>
          </a:xfrm>
        </p:grpSpPr>
        <p:sp>
          <p:nvSpPr>
            <p:cNvPr id="9" name="Arc 8">
              <a:extLst>
                <a:ext uri="{FF2B5EF4-FFF2-40B4-BE49-F238E27FC236}">
                  <a16:creationId xmlns:a16="http://schemas.microsoft.com/office/drawing/2014/main" id="{2CECC0F2-C2FB-3D5F-CA6E-9EC2735EBD22}"/>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832F7D4-68D4-3240-D459-8E3BA2ECDF4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76C530-D7FF-A7AC-0867-1FE05D16599E}"/>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7C8150B4-F985-B914-E133-BD1418FDC683}"/>
              </a:ext>
            </a:extLst>
          </p:cNvPr>
          <p:cNvSpPr>
            <a:spLocks noChangeAspect="1"/>
          </p:cNvSpPr>
          <p:nvPr/>
        </p:nvSpPr>
        <p:spPr>
          <a:xfrm>
            <a:off x="1064770" y="324983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11655349-11E3-A654-FCD5-18CBE7065AF1}"/>
              </a:ext>
            </a:extLst>
          </p:cNvPr>
          <p:cNvSpPr txBox="1"/>
          <p:nvPr/>
        </p:nvSpPr>
        <p:spPr>
          <a:xfrm>
            <a:off x="1076022" y="3229928"/>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62" name="Oval 61">
            <a:extLst>
              <a:ext uri="{FF2B5EF4-FFF2-40B4-BE49-F238E27FC236}">
                <a16:creationId xmlns:a16="http://schemas.microsoft.com/office/drawing/2014/main" id="{3C384A16-438C-B9D7-7632-E9C6AB67CF3E}"/>
              </a:ext>
            </a:extLst>
          </p:cNvPr>
          <p:cNvSpPr>
            <a:spLocks noChangeAspect="1"/>
          </p:cNvSpPr>
          <p:nvPr/>
        </p:nvSpPr>
        <p:spPr>
          <a:xfrm>
            <a:off x="1391490" y="36222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53DA1F9A-40D5-0645-C1D2-CC0C38073084}"/>
              </a:ext>
            </a:extLst>
          </p:cNvPr>
          <p:cNvSpPr txBox="1"/>
          <p:nvPr/>
        </p:nvSpPr>
        <p:spPr>
          <a:xfrm>
            <a:off x="1394279" y="36023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4" name="Straight Connector 63">
            <a:extLst>
              <a:ext uri="{FF2B5EF4-FFF2-40B4-BE49-F238E27FC236}">
                <a16:creationId xmlns:a16="http://schemas.microsoft.com/office/drawing/2014/main" id="{B6ECEE39-6247-51EA-BCE2-2EF849C7B025}"/>
              </a:ext>
            </a:extLst>
          </p:cNvPr>
          <p:cNvCxnSpPr>
            <a:cxnSpLocks/>
          </p:cNvCxnSpPr>
          <p:nvPr/>
        </p:nvCxnSpPr>
        <p:spPr>
          <a:xfrm>
            <a:off x="1210033" y="310370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F4BFA9-CFAA-B65B-A8BB-CA31A5A21BA3}"/>
              </a:ext>
            </a:extLst>
          </p:cNvPr>
          <p:cNvCxnSpPr>
            <a:cxnSpLocks/>
          </p:cNvCxnSpPr>
          <p:nvPr/>
        </p:nvCxnSpPr>
        <p:spPr>
          <a:xfrm flipH="1">
            <a:off x="876649" y="3491163"/>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7A63D5-3B55-479D-5B83-4682C4A41985}"/>
              </a:ext>
            </a:extLst>
          </p:cNvPr>
          <p:cNvCxnSpPr>
            <a:cxnSpLocks/>
          </p:cNvCxnSpPr>
          <p:nvPr/>
        </p:nvCxnSpPr>
        <p:spPr>
          <a:xfrm>
            <a:off x="1529468" y="3910170"/>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A7D079-892D-B335-0CB6-622EC50D1FCB}"/>
              </a:ext>
            </a:extLst>
          </p:cNvPr>
          <p:cNvSpPr txBox="1"/>
          <p:nvPr/>
        </p:nvSpPr>
        <p:spPr>
          <a:xfrm>
            <a:off x="734783" y="4001585"/>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78" name="TextBox 77">
            <a:extLst>
              <a:ext uri="{FF2B5EF4-FFF2-40B4-BE49-F238E27FC236}">
                <a16:creationId xmlns:a16="http://schemas.microsoft.com/office/drawing/2014/main" id="{208070C5-2E58-AF52-1C6B-9EFAF5EF04E8}"/>
              </a:ext>
            </a:extLst>
          </p:cNvPr>
          <p:cNvSpPr txBox="1"/>
          <p:nvPr/>
        </p:nvSpPr>
        <p:spPr>
          <a:xfrm>
            <a:off x="1624723" y="452996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79" name="Straight Connector 78">
            <a:extLst>
              <a:ext uri="{FF2B5EF4-FFF2-40B4-BE49-F238E27FC236}">
                <a16:creationId xmlns:a16="http://schemas.microsoft.com/office/drawing/2014/main" id="{EBC5BD6A-5E4C-897A-F1C0-883CBC3E011D}"/>
              </a:ext>
            </a:extLst>
          </p:cNvPr>
          <p:cNvCxnSpPr>
            <a:cxnSpLocks/>
          </p:cNvCxnSpPr>
          <p:nvPr/>
        </p:nvCxnSpPr>
        <p:spPr>
          <a:xfrm>
            <a:off x="1318302" y="3499735"/>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963E1A-C540-43A4-CF92-266B9C72D1AA}"/>
              </a:ext>
            </a:extLst>
          </p:cNvPr>
          <p:cNvCxnSpPr>
            <a:cxnSpLocks/>
            <a:endCxn id="85" idx="0"/>
          </p:cNvCxnSpPr>
          <p:nvPr/>
        </p:nvCxnSpPr>
        <p:spPr>
          <a:xfrm flipH="1">
            <a:off x="1259367" y="3910433"/>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34F1AA9-680C-C7A5-B3CE-BAD7AB6176E0}"/>
              </a:ext>
            </a:extLst>
          </p:cNvPr>
          <p:cNvGrpSpPr/>
          <p:nvPr/>
        </p:nvGrpSpPr>
        <p:grpSpPr>
          <a:xfrm>
            <a:off x="1061367" y="4035490"/>
            <a:ext cx="405521" cy="559961"/>
            <a:chOff x="1104939" y="3863989"/>
            <a:chExt cx="405521" cy="559961"/>
          </a:xfrm>
        </p:grpSpPr>
        <p:sp>
          <p:nvSpPr>
            <p:cNvPr id="85" name="Triangle 84">
              <a:extLst>
                <a:ext uri="{FF2B5EF4-FFF2-40B4-BE49-F238E27FC236}">
                  <a16:creationId xmlns:a16="http://schemas.microsoft.com/office/drawing/2014/main" id="{746CBC47-C3FE-B410-9B86-07D8B83A7EA6}"/>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F1DE03BC-0443-90A6-BF44-EB329904E55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87" name="Triangle 86">
            <a:extLst>
              <a:ext uri="{FF2B5EF4-FFF2-40B4-BE49-F238E27FC236}">
                <a16:creationId xmlns:a16="http://schemas.microsoft.com/office/drawing/2014/main" id="{27DC5657-9C7B-B10F-73C1-D30B15B065D4}"/>
              </a:ext>
            </a:extLst>
          </p:cNvPr>
          <p:cNvSpPr/>
          <p:nvPr/>
        </p:nvSpPr>
        <p:spPr>
          <a:xfrm>
            <a:off x="687116" y="3757206"/>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riangle 87">
            <a:extLst>
              <a:ext uri="{FF2B5EF4-FFF2-40B4-BE49-F238E27FC236}">
                <a16:creationId xmlns:a16="http://schemas.microsoft.com/office/drawing/2014/main" id="{25FBE66A-A3C1-7890-8AAD-4DAA70FCD6BB}"/>
              </a:ext>
            </a:extLst>
          </p:cNvPr>
          <p:cNvSpPr/>
          <p:nvPr/>
        </p:nvSpPr>
        <p:spPr>
          <a:xfrm>
            <a:off x="1589958" y="4048009"/>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Oval 88">
            <a:extLst>
              <a:ext uri="{FF2B5EF4-FFF2-40B4-BE49-F238E27FC236}">
                <a16:creationId xmlns:a16="http://schemas.microsoft.com/office/drawing/2014/main" id="{3C913347-9096-6674-D4D8-3287906B618B}"/>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DBA48CE4-85B8-0146-3971-1BD03185C30D}"/>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91" name="Straight Connector 90">
            <a:extLst>
              <a:ext uri="{FF2B5EF4-FFF2-40B4-BE49-F238E27FC236}">
                <a16:creationId xmlns:a16="http://schemas.microsoft.com/office/drawing/2014/main" id="{F7B87E36-F721-030B-42FF-D17D52151550}"/>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94B393-A395-E781-1D43-D2BEBEB3379E}"/>
              </a:ext>
            </a:extLst>
          </p:cNvPr>
          <p:cNvCxnSpPr>
            <a:cxnSpLocks/>
            <a:endCxn id="105"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A62ADA-6F0F-75B6-F5DA-C2764E03E995}"/>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5DF466F5-C4E9-7A01-E995-952B7B95388F}"/>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3A7C68F8-905C-747D-FF12-3296AF7B1A84}"/>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96" name="Straight Connector 95">
            <a:extLst>
              <a:ext uri="{FF2B5EF4-FFF2-40B4-BE49-F238E27FC236}">
                <a16:creationId xmlns:a16="http://schemas.microsoft.com/office/drawing/2014/main" id="{ADD3944E-9ADD-F24B-8220-B7499A6FB6F8}"/>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CF956C4-498F-E63A-1AC6-2BECF9DDD2CE}"/>
              </a:ext>
            </a:extLst>
          </p:cNvPr>
          <p:cNvGrpSpPr/>
          <p:nvPr/>
        </p:nvGrpSpPr>
        <p:grpSpPr>
          <a:xfrm>
            <a:off x="5390671" y="3881470"/>
            <a:ext cx="405521" cy="534560"/>
            <a:chOff x="1104939" y="3889390"/>
            <a:chExt cx="405521" cy="534560"/>
          </a:xfrm>
        </p:grpSpPr>
        <p:sp>
          <p:nvSpPr>
            <p:cNvPr id="98" name="Triangle 97">
              <a:extLst>
                <a:ext uri="{FF2B5EF4-FFF2-40B4-BE49-F238E27FC236}">
                  <a16:creationId xmlns:a16="http://schemas.microsoft.com/office/drawing/2014/main" id="{7572E5ED-E617-27C2-7789-B27546BFFC8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2BB85D43-E5E8-281C-871D-50C030F1836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01" name="Straight Connector 100">
            <a:extLst>
              <a:ext uri="{FF2B5EF4-FFF2-40B4-BE49-F238E27FC236}">
                <a16:creationId xmlns:a16="http://schemas.microsoft.com/office/drawing/2014/main" id="{4706B2C5-A622-CE03-BA92-FE83BDBA962D}"/>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AE7478C-3E5E-6F96-E32D-F90FE33D72DA}"/>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103" name="Triangle 102">
            <a:extLst>
              <a:ext uri="{FF2B5EF4-FFF2-40B4-BE49-F238E27FC236}">
                <a16:creationId xmlns:a16="http://schemas.microsoft.com/office/drawing/2014/main" id="{77E1296D-5EFF-86F9-070A-472E19548ED5}"/>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A9C90C1C-28B4-7C4D-5039-8FB6D98C7232}"/>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105" name="Triangle 104">
            <a:extLst>
              <a:ext uri="{FF2B5EF4-FFF2-40B4-BE49-F238E27FC236}">
                <a16:creationId xmlns:a16="http://schemas.microsoft.com/office/drawing/2014/main" id="{EFF769B4-D942-0598-8819-60CBB647D291}"/>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Left Rotation</a:t>
            </a:r>
            <a:endParaRPr sz="2000" dirty="0"/>
          </a:p>
        </p:txBody>
      </p:sp>
    </p:spTree>
    <p:extLst>
      <p:ext uri="{BB962C8B-B14F-4D97-AF65-F5344CB8AC3E}">
        <p14:creationId xmlns:p14="http://schemas.microsoft.com/office/powerpoint/2010/main" val="2615458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pic>
        <p:nvPicPr>
          <p:cNvPr id="7" name="Picture 6">
            <a:extLst>
              <a:ext uri="{FF2B5EF4-FFF2-40B4-BE49-F238E27FC236}">
                <a16:creationId xmlns:a16="http://schemas.microsoft.com/office/drawing/2014/main" id="{1720ACAE-405A-7CFE-9BEA-28961A334DDB}"/>
              </a:ext>
            </a:extLst>
          </p:cNvPr>
          <p:cNvPicPr>
            <a:picLocks noChangeAspect="1"/>
          </p:cNvPicPr>
          <p:nvPr/>
        </p:nvPicPr>
        <p:blipFill rotWithShape="1">
          <a:blip r:embed="rId3"/>
          <a:srcRect b="19335"/>
          <a:stretch/>
        </p:blipFill>
        <p:spPr>
          <a:xfrm>
            <a:off x="471487" y="1524855"/>
            <a:ext cx="5702292" cy="3217927"/>
          </a:xfrm>
          <a:prstGeom prst="rect">
            <a:avLst/>
          </a:prstGeom>
        </p:spPr>
      </p:pic>
      <p:sp>
        <p:nvSpPr>
          <p:cNvPr id="11" name="Rectangle 10">
            <a:extLst>
              <a:ext uri="{FF2B5EF4-FFF2-40B4-BE49-F238E27FC236}">
                <a16:creationId xmlns:a16="http://schemas.microsoft.com/office/drawing/2014/main" id="{8809734A-C715-CC42-6A84-B7C33918D94B}"/>
              </a:ext>
            </a:extLst>
          </p:cNvPr>
          <p:cNvSpPr/>
          <p:nvPr/>
        </p:nvSpPr>
        <p:spPr>
          <a:xfrm>
            <a:off x="1526795" y="2306973"/>
            <a:ext cx="6732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62473-F8B4-0A7C-2BFD-2C40EE414330}"/>
              </a:ext>
            </a:extLst>
          </p:cNvPr>
          <p:cNvSpPr/>
          <p:nvPr/>
        </p:nvSpPr>
        <p:spPr>
          <a:xfrm>
            <a:off x="1343635" y="3994559"/>
            <a:ext cx="666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9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B600B-35FA-A526-031C-D63A779CFB80}"/>
              </a:ext>
            </a:extLst>
          </p:cNvPr>
          <p:cNvPicPr>
            <a:picLocks noChangeAspect="1"/>
          </p:cNvPicPr>
          <p:nvPr/>
        </p:nvPicPr>
        <p:blipFill>
          <a:blip r:embed="rId3"/>
          <a:stretch>
            <a:fillRect/>
          </a:stretch>
        </p:blipFill>
        <p:spPr>
          <a:xfrm>
            <a:off x="166750" y="1510018"/>
            <a:ext cx="6541329" cy="3112915"/>
          </a:xfrm>
          <a:prstGeom prst="rect">
            <a:avLst/>
          </a:prstGeom>
        </p:spPr>
      </p:pic>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sp>
        <p:nvSpPr>
          <p:cNvPr id="11" name="Rectangle 10">
            <a:extLst>
              <a:ext uri="{FF2B5EF4-FFF2-40B4-BE49-F238E27FC236}">
                <a16:creationId xmlns:a16="http://schemas.microsoft.com/office/drawing/2014/main" id="{8809734A-C715-CC42-6A84-B7C33918D94B}"/>
              </a:ext>
            </a:extLst>
          </p:cNvPr>
          <p:cNvSpPr/>
          <p:nvPr/>
        </p:nvSpPr>
        <p:spPr>
          <a:xfrm>
            <a:off x="767404" y="4248269"/>
            <a:ext cx="720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9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Retracing</a:t>
            </a:r>
            <a:endParaRPr sz="2000" dirty="0"/>
          </a:p>
        </p:txBody>
      </p:sp>
      <p:pic>
        <p:nvPicPr>
          <p:cNvPr id="7" name="Picture 6">
            <a:extLst>
              <a:ext uri="{FF2B5EF4-FFF2-40B4-BE49-F238E27FC236}">
                <a16:creationId xmlns:a16="http://schemas.microsoft.com/office/drawing/2014/main" id="{FD184E65-696C-D6FA-1FF2-A939CD0F9EA3}"/>
              </a:ext>
            </a:extLst>
          </p:cNvPr>
          <p:cNvPicPr>
            <a:picLocks noChangeAspect="1"/>
          </p:cNvPicPr>
          <p:nvPr/>
        </p:nvPicPr>
        <p:blipFill>
          <a:blip r:embed="rId3"/>
          <a:stretch>
            <a:fillRect/>
          </a:stretch>
        </p:blipFill>
        <p:spPr>
          <a:xfrm>
            <a:off x="555811" y="1036302"/>
            <a:ext cx="5830702" cy="3757406"/>
          </a:xfrm>
          <a:prstGeom prst="rect">
            <a:avLst/>
          </a:prstGeom>
        </p:spPr>
      </p:pic>
    </p:spTree>
    <p:extLst>
      <p:ext uri="{BB962C8B-B14F-4D97-AF65-F5344CB8AC3E}">
        <p14:creationId xmlns:p14="http://schemas.microsoft.com/office/powerpoint/2010/main" val="2017742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Insertion of ordered values</a:t>
            </a:r>
          </a:p>
        </p:txBody>
      </p:sp>
      <p:pic>
        <p:nvPicPr>
          <p:cNvPr id="4" name="Picture 3">
            <a:extLst>
              <a:ext uri="{FF2B5EF4-FFF2-40B4-BE49-F238E27FC236}">
                <a16:creationId xmlns:a16="http://schemas.microsoft.com/office/drawing/2014/main" id="{D8A48757-554F-0C00-47BC-0733EC073BC3}"/>
              </a:ext>
            </a:extLst>
          </p:cNvPr>
          <p:cNvPicPr>
            <a:picLocks noChangeAspect="1"/>
          </p:cNvPicPr>
          <p:nvPr/>
        </p:nvPicPr>
        <p:blipFill>
          <a:blip r:embed="rId3"/>
          <a:stretch>
            <a:fillRect/>
          </a:stretch>
        </p:blipFill>
        <p:spPr>
          <a:xfrm>
            <a:off x="218114" y="2629757"/>
            <a:ext cx="6386513" cy="2005498"/>
          </a:xfrm>
          <a:prstGeom prst="rect">
            <a:avLst/>
          </a:prstGeom>
        </p:spPr>
      </p:pic>
      <p:pic>
        <p:nvPicPr>
          <p:cNvPr id="8" name="Picture 7">
            <a:extLst>
              <a:ext uri="{FF2B5EF4-FFF2-40B4-BE49-F238E27FC236}">
                <a16:creationId xmlns:a16="http://schemas.microsoft.com/office/drawing/2014/main" id="{3CD674A4-37DC-7AF7-5E06-9D7E47DA3027}"/>
              </a:ext>
            </a:extLst>
          </p:cNvPr>
          <p:cNvPicPr>
            <a:picLocks noChangeAspect="1"/>
          </p:cNvPicPr>
          <p:nvPr/>
        </p:nvPicPr>
        <p:blipFill>
          <a:blip r:embed="rId4"/>
          <a:stretch>
            <a:fillRect/>
          </a:stretch>
        </p:blipFill>
        <p:spPr>
          <a:xfrm>
            <a:off x="1431575" y="1299228"/>
            <a:ext cx="3923543" cy="1221966"/>
          </a:xfrm>
          <a:prstGeom prst="rect">
            <a:avLst/>
          </a:prstGeom>
        </p:spPr>
      </p:pic>
    </p:spTree>
    <p:extLst>
      <p:ext uri="{BB962C8B-B14F-4D97-AF65-F5344CB8AC3E}">
        <p14:creationId xmlns:p14="http://schemas.microsoft.com/office/powerpoint/2010/main" val="44037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13569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accent5">
                    <a:lumMod val="75000"/>
                  </a:schemeClr>
                </a:solidFill>
              </a:rPr>
              <a:t>Recursive Definition</a:t>
            </a:r>
          </a:p>
          <a:p>
            <a:pPr marL="0" indent="0">
              <a:lnSpc>
                <a:spcPts val="1700"/>
              </a:lnSpc>
              <a:spcBef>
                <a:spcPts val="200"/>
              </a:spcBef>
              <a:spcAft>
                <a:spcPts val="200"/>
              </a:spcAft>
              <a:buNone/>
            </a:pPr>
            <a:r>
              <a:rPr lang="en-US" sz="1400" dirty="0"/>
              <a:t>A tree can be defined recursively as:</a:t>
            </a:r>
          </a:p>
          <a:p>
            <a:pPr>
              <a:lnSpc>
                <a:spcPts val="1700"/>
              </a:lnSpc>
              <a:spcBef>
                <a:spcPts val="200"/>
              </a:spcBef>
              <a:spcAft>
                <a:spcPts val="200"/>
              </a:spcAft>
            </a:pPr>
            <a:r>
              <a:rPr lang="en-US" sz="1400" dirty="0"/>
              <a:t>A collection of </a:t>
            </a:r>
            <a:r>
              <a:rPr lang="en-US" sz="1400" b="1" dirty="0"/>
              <a:t>nodes</a:t>
            </a:r>
            <a:r>
              <a:rPr lang="en-US" sz="1400" dirty="0"/>
              <a:t> starting at a </a:t>
            </a:r>
            <a:r>
              <a:rPr lang="en-US" sz="1400" b="1" dirty="0"/>
              <a:t>root</a:t>
            </a:r>
            <a:r>
              <a:rPr lang="en-US" sz="1400" dirty="0"/>
              <a:t> node</a:t>
            </a:r>
          </a:p>
          <a:p>
            <a:pPr>
              <a:lnSpc>
                <a:spcPts val="1700"/>
              </a:lnSpc>
              <a:spcBef>
                <a:spcPts val="200"/>
              </a:spcBef>
              <a:spcAft>
                <a:spcPts val="200"/>
              </a:spcAft>
            </a:pPr>
            <a:r>
              <a:rPr lang="en-US" sz="1400" dirty="0"/>
              <a:t>Where each node is connected to zero or more </a:t>
            </a:r>
            <a:r>
              <a:rPr lang="en-US" sz="1400" b="1" dirty="0"/>
              <a:t>child</a:t>
            </a:r>
            <a:r>
              <a:rPr lang="en-US" sz="1400" dirty="0"/>
              <a:t> nodes via </a:t>
            </a:r>
            <a:r>
              <a:rPr lang="en-US" sz="1400" b="1" dirty="0"/>
              <a:t>edges</a:t>
            </a:r>
          </a:p>
          <a:p>
            <a:pPr>
              <a:lnSpc>
                <a:spcPts val="1700"/>
              </a:lnSpc>
              <a:spcBef>
                <a:spcPts val="200"/>
              </a:spcBef>
              <a:spcAft>
                <a:spcPts val="200"/>
              </a:spcAft>
            </a:pPr>
            <a:r>
              <a:rPr lang="en-US" sz="1400" dirty="0"/>
              <a:t>With the constraints that no reference is duplicated, and no node points back to the root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2438575"/>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grpSp>
        <p:nvGrpSpPr>
          <p:cNvPr id="26" name="Group 25">
            <a:extLst>
              <a:ext uri="{FF2B5EF4-FFF2-40B4-BE49-F238E27FC236}">
                <a16:creationId xmlns:a16="http://schemas.microsoft.com/office/drawing/2014/main" id="{E4C23ED1-FDBC-BD9E-7F97-F2B4A4F81FB6}"/>
              </a:ext>
            </a:extLst>
          </p:cNvPr>
          <p:cNvGrpSpPr/>
          <p:nvPr/>
        </p:nvGrpSpPr>
        <p:grpSpPr>
          <a:xfrm>
            <a:off x="2193055" y="2870575"/>
            <a:ext cx="432000" cy="432000"/>
            <a:chOff x="2193055" y="2870575"/>
            <a:chExt cx="432000" cy="432000"/>
          </a:xfrm>
        </p:grpSpPr>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878964"/>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grpSp>
      <p:grpSp>
        <p:nvGrpSpPr>
          <p:cNvPr id="28" name="Group 27">
            <a:extLst>
              <a:ext uri="{FF2B5EF4-FFF2-40B4-BE49-F238E27FC236}">
                <a16:creationId xmlns:a16="http://schemas.microsoft.com/office/drawing/2014/main" id="{88663508-E94E-6FF9-6022-8504060D49ED}"/>
              </a:ext>
            </a:extLst>
          </p:cNvPr>
          <p:cNvGrpSpPr/>
          <p:nvPr/>
        </p:nvGrpSpPr>
        <p:grpSpPr>
          <a:xfrm>
            <a:off x="3870854" y="2870575"/>
            <a:ext cx="432000" cy="432000"/>
            <a:chOff x="3870854" y="2870575"/>
            <a:chExt cx="432000" cy="432000"/>
          </a:xfrm>
        </p:grpSpPr>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884046"/>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grpSp>
      <p:grpSp>
        <p:nvGrpSpPr>
          <p:cNvPr id="30" name="Group 29">
            <a:extLst>
              <a:ext uri="{FF2B5EF4-FFF2-40B4-BE49-F238E27FC236}">
                <a16:creationId xmlns:a16="http://schemas.microsoft.com/office/drawing/2014/main" id="{463D3859-95ED-9C33-1656-5826EBCD502B}"/>
              </a:ext>
            </a:extLst>
          </p:cNvPr>
          <p:cNvGrpSpPr/>
          <p:nvPr/>
        </p:nvGrpSpPr>
        <p:grpSpPr>
          <a:xfrm>
            <a:off x="1490477" y="3595730"/>
            <a:ext cx="432000" cy="432000"/>
            <a:chOff x="1490477" y="3595730"/>
            <a:chExt cx="432000" cy="432000"/>
          </a:xfrm>
        </p:grpSpPr>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3603286"/>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grpSp>
      <p:grpSp>
        <p:nvGrpSpPr>
          <p:cNvPr id="32" name="Group 31">
            <a:extLst>
              <a:ext uri="{FF2B5EF4-FFF2-40B4-BE49-F238E27FC236}">
                <a16:creationId xmlns:a16="http://schemas.microsoft.com/office/drawing/2014/main" id="{E6737272-E8B1-4F64-0467-DB06FC2C4323}"/>
              </a:ext>
            </a:extLst>
          </p:cNvPr>
          <p:cNvGrpSpPr/>
          <p:nvPr/>
        </p:nvGrpSpPr>
        <p:grpSpPr>
          <a:xfrm>
            <a:off x="2199347" y="3595730"/>
            <a:ext cx="432000" cy="432000"/>
            <a:chOff x="2199347" y="3595730"/>
            <a:chExt cx="432000" cy="432000"/>
          </a:xfrm>
        </p:grpSpPr>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3609435"/>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grpSp>
      <p:grpSp>
        <p:nvGrpSpPr>
          <p:cNvPr id="34" name="Group 33">
            <a:extLst>
              <a:ext uri="{FF2B5EF4-FFF2-40B4-BE49-F238E27FC236}">
                <a16:creationId xmlns:a16="http://schemas.microsoft.com/office/drawing/2014/main" id="{D661AA51-7AB7-A68E-34B5-82B701A35610}"/>
              </a:ext>
            </a:extLst>
          </p:cNvPr>
          <p:cNvGrpSpPr/>
          <p:nvPr/>
        </p:nvGrpSpPr>
        <p:grpSpPr>
          <a:xfrm>
            <a:off x="2899828" y="3595730"/>
            <a:ext cx="432000" cy="432000"/>
            <a:chOff x="2899828" y="3595730"/>
            <a:chExt cx="432000" cy="432000"/>
          </a:xfrm>
        </p:grpSpPr>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3609435"/>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grpSp>
      <p:grpSp>
        <p:nvGrpSpPr>
          <p:cNvPr id="36" name="Group 35">
            <a:extLst>
              <a:ext uri="{FF2B5EF4-FFF2-40B4-BE49-F238E27FC236}">
                <a16:creationId xmlns:a16="http://schemas.microsoft.com/office/drawing/2014/main" id="{02998578-2090-489F-465E-5C9BD44EEEFE}"/>
              </a:ext>
            </a:extLst>
          </p:cNvPr>
          <p:cNvGrpSpPr/>
          <p:nvPr/>
        </p:nvGrpSpPr>
        <p:grpSpPr>
          <a:xfrm>
            <a:off x="3475840" y="3595730"/>
            <a:ext cx="432000" cy="432000"/>
            <a:chOff x="3475840" y="3595730"/>
            <a:chExt cx="432000" cy="432000"/>
          </a:xfrm>
        </p:grpSpPr>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3609694"/>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grpSp>
      <p:grpSp>
        <p:nvGrpSpPr>
          <p:cNvPr id="39" name="Group 38">
            <a:extLst>
              <a:ext uri="{FF2B5EF4-FFF2-40B4-BE49-F238E27FC236}">
                <a16:creationId xmlns:a16="http://schemas.microsoft.com/office/drawing/2014/main" id="{EFC8A0C1-F2F1-2428-FC6F-39004A525A6A}"/>
              </a:ext>
            </a:extLst>
          </p:cNvPr>
          <p:cNvGrpSpPr/>
          <p:nvPr/>
        </p:nvGrpSpPr>
        <p:grpSpPr>
          <a:xfrm>
            <a:off x="4235044" y="3595730"/>
            <a:ext cx="432000" cy="432000"/>
            <a:chOff x="4235044" y="3595730"/>
            <a:chExt cx="432000" cy="432000"/>
          </a:xfrm>
        </p:grpSpPr>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84171" y="3611675"/>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grpSp>
      <p:grpSp>
        <p:nvGrpSpPr>
          <p:cNvPr id="40" name="Group 39">
            <a:extLst>
              <a:ext uri="{FF2B5EF4-FFF2-40B4-BE49-F238E27FC236}">
                <a16:creationId xmlns:a16="http://schemas.microsoft.com/office/drawing/2014/main" id="{62C78847-5955-2FE2-E042-9A4FBBE69132}"/>
              </a:ext>
            </a:extLst>
          </p:cNvPr>
          <p:cNvGrpSpPr/>
          <p:nvPr/>
        </p:nvGrpSpPr>
        <p:grpSpPr>
          <a:xfrm>
            <a:off x="1810322" y="4328152"/>
            <a:ext cx="432000" cy="432000"/>
            <a:chOff x="1810322" y="4328152"/>
            <a:chExt cx="432000" cy="432000"/>
          </a:xfrm>
        </p:grpSpPr>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4344097"/>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grpSp>
      <p:grpSp>
        <p:nvGrpSpPr>
          <p:cNvPr id="42" name="Group 41">
            <a:extLst>
              <a:ext uri="{FF2B5EF4-FFF2-40B4-BE49-F238E27FC236}">
                <a16:creationId xmlns:a16="http://schemas.microsoft.com/office/drawing/2014/main" id="{8549CC29-DEDE-2FAE-FF0B-2033441FF9CC}"/>
              </a:ext>
            </a:extLst>
          </p:cNvPr>
          <p:cNvGrpSpPr/>
          <p:nvPr/>
        </p:nvGrpSpPr>
        <p:grpSpPr>
          <a:xfrm>
            <a:off x="2569526" y="4328152"/>
            <a:ext cx="432000" cy="432000"/>
            <a:chOff x="2569526" y="4328152"/>
            <a:chExt cx="432000" cy="432000"/>
          </a:xfrm>
        </p:grpSpPr>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0222" y="4328888"/>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grpSp>
      <p:grpSp>
        <p:nvGrpSpPr>
          <p:cNvPr id="44" name="Group 43">
            <a:extLst>
              <a:ext uri="{FF2B5EF4-FFF2-40B4-BE49-F238E27FC236}">
                <a16:creationId xmlns:a16="http://schemas.microsoft.com/office/drawing/2014/main" id="{C90E85AB-5574-4E65-1614-17A898400B82}"/>
              </a:ext>
            </a:extLst>
          </p:cNvPr>
          <p:cNvGrpSpPr/>
          <p:nvPr/>
        </p:nvGrpSpPr>
        <p:grpSpPr>
          <a:xfrm>
            <a:off x="3481790" y="4327585"/>
            <a:ext cx="432000" cy="432567"/>
            <a:chOff x="3481790" y="4327585"/>
            <a:chExt cx="432000" cy="432567"/>
          </a:xfrm>
        </p:grpSpPr>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45497" y="4327585"/>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gr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807310"/>
            <a:ext cx="537624"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807310"/>
            <a:ext cx="529235"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3302575"/>
            <a:ext cx="702578"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3302575"/>
            <a:ext cx="6292"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3302575"/>
            <a:ext cx="706773"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3302575"/>
            <a:ext cx="395014"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3302575"/>
            <a:ext cx="364190"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4027730"/>
            <a:ext cx="389025"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4027730"/>
            <a:ext cx="370179"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4027730"/>
            <a:ext cx="5950"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69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Deletion</a:t>
            </a:r>
          </a:p>
          <a:p>
            <a:pPr marL="139700" indent="-131763">
              <a:lnSpc>
                <a:spcPts val="1600"/>
              </a:lnSpc>
              <a:spcBef>
                <a:spcPts val="100"/>
              </a:spcBef>
              <a:spcAft>
                <a:spcPts val="100"/>
              </a:spcAft>
            </a:pPr>
            <a:r>
              <a:rPr lang="en-IN" sz="1600" dirty="0">
                <a:latin typeface="Helvetica" pitchFamily="2" charset="0"/>
              </a:rPr>
              <a:t>Repetitive insertion and deletion for 100 times</a:t>
            </a:r>
          </a:p>
        </p:txBody>
      </p:sp>
    </p:spTree>
    <p:extLst>
      <p:ext uri="{BB962C8B-B14F-4D97-AF65-F5344CB8AC3E}">
        <p14:creationId xmlns:p14="http://schemas.microsoft.com/office/powerpoint/2010/main" val="1751762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dirty="0"/>
              <a:t>CS21003/CS21203 / Algorithms - I | Trees</a:t>
            </a:r>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Conclusion</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800" dirty="0">
                <a:latin typeface="Helvetica" pitchFamily="2" charset="0"/>
              </a:rPr>
              <a:t>Average and worst case running times</a:t>
            </a:r>
          </a:p>
        </p:txBody>
      </p:sp>
      <p:pic>
        <p:nvPicPr>
          <p:cNvPr id="4" name="Picture 3">
            <a:extLst>
              <a:ext uri="{FF2B5EF4-FFF2-40B4-BE49-F238E27FC236}">
                <a16:creationId xmlns:a16="http://schemas.microsoft.com/office/drawing/2014/main" id="{9A93FAE9-94DA-EE3D-B9B3-D10835D0BA5C}"/>
              </a:ext>
            </a:extLst>
          </p:cNvPr>
          <p:cNvPicPr>
            <a:picLocks noChangeAspect="1"/>
          </p:cNvPicPr>
          <p:nvPr/>
        </p:nvPicPr>
        <p:blipFill>
          <a:blip r:embed="rId3"/>
          <a:stretch>
            <a:fillRect/>
          </a:stretch>
        </p:blipFill>
        <p:spPr>
          <a:xfrm>
            <a:off x="1251151" y="1336771"/>
            <a:ext cx="4284391" cy="775065"/>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C5E4967A-AF6C-D000-450B-8CEF5C167C02}"/>
                  </a:ext>
                </a:extLst>
              </p:cNvPr>
              <p:cNvSpPr txBox="1">
                <a:spLocks/>
              </p:cNvSpPr>
              <p:nvPr/>
            </p:nvSpPr>
            <p:spPr>
              <a:xfrm>
                <a:off x="48353" y="2226880"/>
                <a:ext cx="6689985" cy="10951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700"/>
                  </a:lnSpc>
                  <a:spcBef>
                    <a:spcPts val="300"/>
                  </a:spcBef>
                  <a:spcAft>
                    <a:spcPts val="300"/>
                  </a:spcAft>
                </a:pPr>
                <a:r>
                  <a:rPr lang="en-IN" sz="1800" dirty="0">
                    <a:latin typeface="Helvetica" pitchFamily="2" charset="0"/>
                  </a:rPr>
                  <a:t>Very efficient for lookups because well-balanced</a:t>
                </a:r>
              </a:p>
              <a:p>
                <a:pPr marL="358775" lvl="1" indent="-176213">
                  <a:lnSpc>
                    <a:spcPts val="1700"/>
                  </a:lnSpc>
                  <a:spcBef>
                    <a:spcPts val="300"/>
                  </a:spcBef>
                  <a:spcAft>
                    <a:spcPts val="300"/>
                  </a:spcAft>
                </a:pPr>
                <a:r>
                  <a:rPr lang="en-IN" sz="1600" b="1" dirty="0">
                    <a:latin typeface="Helvetica" pitchFamily="2" charset="0"/>
                  </a:rPr>
                  <a:t>At most</a:t>
                </a:r>
                <a:r>
                  <a:rPr lang="en-IN" sz="1600" dirty="0">
                    <a:latin typeface="Helvetica" pitchFamily="2" charset="0"/>
                  </a:rPr>
                  <a:t>, height of </a:t>
                </a:r>
                <a14:m>
                  <m:oMath xmlns:m="http://schemas.openxmlformats.org/officeDocument/2006/math">
                    <m:r>
                      <a:rPr lang="en-IN"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1.44</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oMath>
                </a14:m>
                <a:endParaRPr lang="en-IN" sz="1600" dirty="0">
                  <a:latin typeface="Helvetica" pitchFamily="2" charset="0"/>
                </a:endParaRPr>
              </a:p>
              <a:p>
                <a:pPr marL="266700" indent="-258763">
                  <a:lnSpc>
                    <a:spcPts val="1700"/>
                  </a:lnSpc>
                  <a:spcBef>
                    <a:spcPts val="300"/>
                  </a:spcBef>
                  <a:spcAft>
                    <a:spcPts val="300"/>
                  </a:spcAft>
                </a:pPr>
                <a:r>
                  <a:rPr lang="en-IN" sz="1800" dirty="0">
                    <a:latin typeface="Helvetica" pitchFamily="2" charset="0"/>
                  </a:rPr>
                  <a:t>Rigid balancing which can potentially slow down insertions and removals</a:t>
                </a:r>
              </a:p>
              <a:p>
                <a:pPr marL="0" indent="-274638">
                  <a:lnSpc>
                    <a:spcPts val="1700"/>
                  </a:lnSpc>
                  <a:spcBef>
                    <a:spcPts val="300"/>
                  </a:spcBef>
                  <a:spcAft>
                    <a:spcPts val="300"/>
                  </a:spcAft>
                </a:pPr>
                <a:endParaRPr lang="en-IN" sz="1800" dirty="0">
                  <a:latin typeface="Helvetica" pitchFamily="2" charset="0"/>
                </a:endParaRPr>
              </a:p>
            </p:txBody>
          </p:sp>
        </mc:Choice>
        <mc:Fallback>
          <p:sp>
            <p:nvSpPr>
              <p:cNvPr id="7" name="Content Placeholder 2">
                <a:extLst>
                  <a:ext uri="{FF2B5EF4-FFF2-40B4-BE49-F238E27FC236}">
                    <a16:creationId xmlns:a16="http://schemas.microsoft.com/office/drawing/2014/main" id="{C5E4967A-AF6C-D000-450B-8CEF5C167C02}"/>
                  </a:ext>
                </a:extLst>
              </p:cNvPr>
              <p:cNvSpPr txBox="1">
                <a:spLocks noRot="1" noChangeAspect="1" noMove="1" noResize="1" noEditPoints="1" noAdjustHandles="1" noChangeArrowheads="1" noChangeShapeType="1" noTextEdit="1"/>
              </p:cNvSpPr>
              <p:nvPr/>
            </p:nvSpPr>
            <p:spPr>
              <a:xfrm>
                <a:off x="48353" y="2226880"/>
                <a:ext cx="6689985" cy="1095161"/>
              </a:xfrm>
              <a:prstGeom prst="rect">
                <a:avLst/>
              </a:prstGeom>
              <a:blipFill>
                <a:blip r:embed="rId4"/>
                <a:stretch>
                  <a:fillRect l="-379" t="-6897" b="-11494"/>
                </a:stretch>
              </a:blipFill>
            </p:spPr>
            <p:txBody>
              <a:bodyPr/>
              <a:lstStyle/>
              <a:p>
                <a:r>
                  <a:rPr lang="en-US">
                    <a:noFill/>
                  </a:rPr>
                  <a:t> </a:t>
                </a:r>
              </a:p>
            </p:txBody>
          </p:sp>
        </mc:Fallback>
      </mc:AlternateContent>
    </p:spTree>
    <p:extLst>
      <p:ext uri="{BB962C8B-B14F-4D97-AF65-F5344CB8AC3E}">
        <p14:creationId xmlns:p14="http://schemas.microsoft.com/office/powerpoint/2010/main" val="1893750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288623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Root: The root node is the tree's top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There can be only one!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Sep 09,14,15,16 2022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CS21003/CS21203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1641620"/>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010355"/>
            <a:ext cx="537624"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010355"/>
            <a:ext cx="529235"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2505620"/>
            <a:ext cx="702578"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2505620"/>
            <a:ext cx="6292"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2505620"/>
            <a:ext cx="706773"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2505620"/>
            <a:ext cx="395014"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2505620"/>
            <a:ext cx="364190"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3230775"/>
            <a:ext cx="389025"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3230775"/>
            <a:ext cx="370179"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3230775"/>
            <a:ext cx="5950"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61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87975</TotalTime>
  <Words>6259</Words>
  <Application>Microsoft Macintosh PowerPoint</Application>
  <PresentationFormat>Custom</PresentationFormat>
  <Paragraphs>1807</Paragraphs>
  <Slides>82</Slides>
  <Notes>82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Cambria Math</vt:lpstr>
      <vt:lpstr>Courier</vt:lpstr>
      <vt:lpstr>Helvetica</vt:lpstr>
      <vt:lpstr>Segoe UI</vt:lpstr>
      <vt:lpstr>Office Theme</vt:lpstr>
      <vt:lpstr>Algorithms – I (CS29003/203)</vt:lpstr>
      <vt:lpstr>Resources</vt:lpstr>
      <vt:lpstr>Tree as a Data Structure</vt:lpstr>
      <vt:lpstr>Searching Data</vt:lpstr>
      <vt:lpstr>Searching Data</vt:lpstr>
      <vt:lpstr>Searching Data</vt:lpstr>
      <vt:lpstr>Searching Data</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Typical Implementations</vt:lpstr>
      <vt:lpstr>Typical Implementations</vt:lpstr>
      <vt:lpstr>Binary Trees</vt:lpstr>
      <vt:lpstr>Full Binary Tree</vt:lpstr>
      <vt:lpstr>Complete Binary Tree</vt:lpstr>
      <vt:lpstr>Complete vs Full Binary Tree: Memory Aid</vt:lpstr>
      <vt:lpstr>Perfect Binary Tree</vt:lpstr>
      <vt:lpstr>Binary Trees</vt:lpstr>
      <vt:lpstr>Binary Trees</vt:lpstr>
      <vt:lpstr>Binary Trees</vt:lpstr>
      <vt:lpstr>Implementing Binary Tree</vt:lpstr>
      <vt:lpstr>Implementing Binary Tree</vt:lpstr>
      <vt:lpstr>Binary Tree Traversal</vt:lpstr>
      <vt:lpstr>Binary Tree Traversal</vt:lpstr>
      <vt:lpstr>Implementing Binary Tree Traversals</vt:lpstr>
      <vt:lpstr>Implementing Binary Tree Traversals</vt:lpstr>
      <vt:lpstr>Implementing Binary Tree Traversals</vt:lpstr>
      <vt:lpstr>Binary Search Tree</vt:lpstr>
      <vt:lpstr>Searching in Binary Search Tree</vt:lpstr>
      <vt:lpstr>Implementing Search in Binary Search Tree</vt:lpstr>
      <vt:lpstr>Inserting in Binary Search Tree</vt:lpstr>
      <vt:lpstr>Inserting in Binary Search Tree</vt:lpstr>
      <vt:lpstr>Printing Binary Search Tree</vt:lpstr>
      <vt:lpstr>Finding Max/Min Element of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Binary Search Tree – Complexity Analysis</vt:lpstr>
      <vt:lpstr>Binary Search Tree – Complexity Analysis</vt:lpstr>
      <vt:lpstr>Binary Search Tree – Complexity Analysis</vt:lpstr>
      <vt:lpstr>Some Ideas to Balance Binary Search Tree</vt:lpstr>
      <vt:lpstr>Some Ideas to Balance Binary Search Tree</vt:lpstr>
      <vt:lpstr>AVL Trees</vt:lpstr>
      <vt:lpstr>AVL Trees</vt:lpstr>
      <vt:lpstr>Operations on AVL Trees</vt:lpstr>
      <vt:lpstr>AVL Trees – Simple Rebalancing</vt:lpstr>
      <vt:lpstr>AVL Trees – Simple Rebalancing</vt:lpstr>
      <vt:lpstr>AVL Trees – Rebalancing – A more General Case</vt:lpstr>
      <vt:lpstr>AVL Trees – Rebalancing – (RR)</vt:lpstr>
      <vt:lpstr>AVL Trees – Rebalancing – (LL)</vt:lpstr>
      <vt:lpstr>AVL Trees – Complex Rebalancing</vt:lpstr>
      <vt:lpstr>AVL Trees – Complex Rebalancing</vt:lpstr>
      <vt:lpstr>Double Rebalancing – Left-Right</vt:lpstr>
      <vt:lpstr>Double Rebalancing – Right-Left</vt:lpstr>
      <vt:lpstr>AVL Trees – Implementation</vt:lpstr>
      <vt:lpstr>Implementation – Right Rotation</vt:lpstr>
      <vt:lpstr>Implementation – Right Rotation</vt:lpstr>
      <vt:lpstr>Implementation – Right Rotation</vt:lpstr>
      <vt:lpstr>Implementation – Left Rotation</vt:lpstr>
      <vt:lpstr>Implementation – Insert/Remove</vt:lpstr>
      <vt:lpstr>Implementation – Insert/Remove</vt:lpstr>
      <vt:lpstr>Implementation – Retracing</vt:lpstr>
      <vt:lpstr>Demo Time</vt:lpstr>
      <vt:lpstr>Demo Time</vt:lpstr>
      <vt:lpstr>AVL Trees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Microsoft Office User</cp:lastModifiedBy>
  <cp:revision>2416</cp:revision>
  <cp:lastPrinted>2019-07-16T19:24:24Z</cp:lastPrinted>
  <dcterms:created xsi:type="dcterms:W3CDTF">2019-01-13T09:33:50Z</dcterms:created>
  <dcterms:modified xsi:type="dcterms:W3CDTF">2022-09-16T04:21:51Z</dcterms:modified>
</cp:coreProperties>
</file>